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302" r:id="rId3"/>
    <p:sldId id="310" r:id="rId4"/>
    <p:sldId id="309" r:id="rId5"/>
    <p:sldId id="298" r:id="rId6"/>
    <p:sldId id="285" r:id="rId7"/>
    <p:sldId id="283" r:id="rId8"/>
  </p:sldIdLst>
  <p:sldSz cx="12192000" cy="6858000"/>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6973"/>
    <a:srgbClr val="00682F"/>
    <a:srgbClr val="FF0000"/>
    <a:srgbClr val="0B5959"/>
    <a:srgbClr val="2DB6B5"/>
    <a:srgbClr val="9CE8E6"/>
    <a:srgbClr val="57D8D5"/>
    <a:srgbClr val="DFF7F9"/>
    <a:srgbClr val="AEEAF0"/>
    <a:srgbClr val="0086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Style foncé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5" d="100"/>
          <a:sy n="105" d="100"/>
        </p:scale>
        <p:origin x="75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0E4AB-3D3B-3E23-1DEE-652E8639DA7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57D93D77-8796-5078-2469-4ADCEC9C0C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CB0E5110-F395-5F44-E847-9587736C1C09}"/>
              </a:ext>
            </a:extLst>
          </p:cNvPr>
          <p:cNvSpPr>
            <a:spLocks noGrp="1"/>
          </p:cNvSpPr>
          <p:nvPr>
            <p:ph type="dt" sz="half" idx="10"/>
          </p:nvPr>
        </p:nvSpPr>
        <p:spPr/>
        <p:txBody>
          <a:bodyPr/>
          <a:lstStyle/>
          <a:p>
            <a:fld id="{0062A6EC-E1C4-4BE6-BFC4-33772BECF900}" type="datetimeFigureOut">
              <a:rPr lang="fr-CA" smtClean="0"/>
              <a:t>2023-06-26</a:t>
            </a:fld>
            <a:endParaRPr lang="fr-CA"/>
          </a:p>
        </p:txBody>
      </p:sp>
      <p:sp>
        <p:nvSpPr>
          <p:cNvPr id="5" name="Espace réservé du pied de page 4">
            <a:extLst>
              <a:ext uri="{FF2B5EF4-FFF2-40B4-BE49-F238E27FC236}">
                <a16:creationId xmlns:a16="http://schemas.microsoft.com/office/drawing/2014/main" id="{772409AB-001A-D257-08D4-29A2C21871A8}"/>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6251224-65E0-39F9-B1B6-EC839E5F390F}"/>
              </a:ext>
            </a:extLst>
          </p:cNvPr>
          <p:cNvSpPr>
            <a:spLocks noGrp="1"/>
          </p:cNvSpPr>
          <p:nvPr>
            <p:ph type="sldNum" sz="quarter" idx="12"/>
          </p:nvPr>
        </p:nvSpPr>
        <p:spPr/>
        <p:txBody>
          <a:bodyPr/>
          <a:lstStyle/>
          <a:p>
            <a:fld id="{7BD5D779-6B2C-485C-9626-0F651E6C96D6}" type="slidenum">
              <a:rPr lang="fr-CA" smtClean="0"/>
              <a:t>‹N°›</a:t>
            </a:fld>
            <a:endParaRPr lang="fr-CA"/>
          </a:p>
        </p:txBody>
      </p:sp>
    </p:spTree>
    <p:extLst>
      <p:ext uri="{BB962C8B-B14F-4D97-AF65-F5344CB8AC3E}">
        <p14:creationId xmlns:p14="http://schemas.microsoft.com/office/powerpoint/2010/main" val="2534718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5DE477-9529-8029-BE74-E70C47B81A43}"/>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B1F17DE7-D523-9011-CEA1-1F09BF3BF44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54B50859-6CCA-C1F3-3A76-E0A15F11DA70}"/>
              </a:ext>
            </a:extLst>
          </p:cNvPr>
          <p:cNvSpPr>
            <a:spLocks noGrp="1"/>
          </p:cNvSpPr>
          <p:nvPr>
            <p:ph type="dt" sz="half" idx="10"/>
          </p:nvPr>
        </p:nvSpPr>
        <p:spPr/>
        <p:txBody>
          <a:bodyPr/>
          <a:lstStyle/>
          <a:p>
            <a:fld id="{0062A6EC-E1C4-4BE6-BFC4-33772BECF900}" type="datetimeFigureOut">
              <a:rPr lang="fr-CA" smtClean="0"/>
              <a:t>2023-06-26</a:t>
            </a:fld>
            <a:endParaRPr lang="fr-CA"/>
          </a:p>
        </p:txBody>
      </p:sp>
      <p:sp>
        <p:nvSpPr>
          <p:cNvPr id="5" name="Espace réservé du pied de page 4">
            <a:extLst>
              <a:ext uri="{FF2B5EF4-FFF2-40B4-BE49-F238E27FC236}">
                <a16:creationId xmlns:a16="http://schemas.microsoft.com/office/drawing/2014/main" id="{87EF8B17-D47A-3F80-130E-C64EACE214A7}"/>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7C0A890E-0D1B-880B-DE2F-144C319E70AA}"/>
              </a:ext>
            </a:extLst>
          </p:cNvPr>
          <p:cNvSpPr>
            <a:spLocks noGrp="1"/>
          </p:cNvSpPr>
          <p:nvPr>
            <p:ph type="sldNum" sz="quarter" idx="12"/>
          </p:nvPr>
        </p:nvSpPr>
        <p:spPr/>
        <p:txBody>
          <a:bodyPr/>
          <a:lstStyle/>
          <a:p>
            <a:fld id="{7BD5D779-6B2C-485C-9626-0F651E6C96D6}" type="slidenum">
              <a:rPr lang="fr-CA" smtClean="0"/>
              <a:t>‹N°›</a:t>
            </a:fld>
            <a:endParaRPr lang="fr-CA"/>
          </a:p>
        </p:txBody>
      </p:sp>
    </p:spTree>
    <p:extLst>
      <p:ext uri="{BB962C8B-B14F-4D97-AF65-F5344CB8AC3E}">
        <p14:creationId xmlns:p14="http://schemas.microsoft.com/office/powerpoint/2010/main" val="2651290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6221A13-56F0-1A6D-DE46-53FCF85AF210}"/>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339600C3-FE69-1278-496F-5F627146028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97E3EAC7-97F4-9A03-814C-BD04E1F9353E}"/>
              </a:ext>
            </a:extLst>
          </p:cNvPr>
          <p:cNvSpPr>
            <a:spLocks noGrp="1"/>
          </p:cNvSpPr>
          <p:nvPr>
            <p:ph type="dt" sz="half" idx="10"/>
          </p:nvPr>
        </p:nvSpPr>
        <p:spPr/>
        <p:txBody>
          <a:bodyPr/>
          <a:lstStyle/>
          <a:p>
            <a:fld id="{0062A6EC-E1C4-4BE6-BFC4-33772BECF900}" type="datetimeFigureOut">
              <a:rPr lang="fr-CA" smtClean="0"/>
              <a:t>2023-06-26</a:t>
            </a:fld>
            <a:endParaRPr lang="fr-CA"/>
          </a:p>
        </p:txBody>
      </p:sp>
      <p:sp>
        <p:nvSpPr>
          <p:cNvPr id="5" name="Espace réservé du pied de page 4">
            <a:extLst>
              <a:ext uri="{FF2B5EF4-FFF2-40B4-BE49-F238E27FC236}">
                <a16:creationId xmlns:a16="http://schemas.microsoft.com/office/drawing/2014/main" id="{B6930DBB-722A-DD13-00EC-4EF97E43277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DD534824-94F9-FDC3-E78E-F6EC88678257}"/>
              </a:ext>
            </a:extLst>
          </p:cNvPr>
          <p:cNvSpPr>
            <a:spLocks noGrp="1"/>
          </p:cNvSpPr>
          <p:nvPr>
            <p:ph type="sldNum" sz="quarter" idx="12"/>
          </p:nvPr>
        </p:nvSpPr>
        <p:spPr/>
        <p:txBody>
          <a:bodyPr/>
          <a:lstStyle/>
          <a:p>
            <a:fld id="{7BD5D779-6B2C-485C-9626-0F651E6C96D6}" type="slidenum">
              <a:rPr lang="fr-CA" smtClean="0"/>
              <a:t>‹N°›</a:t>
            </a:fld>
            <a:endParaRPr lang="fr-CA"/>
          </a:p>
        </p:txBody>
      </p:sp>
    </p:spTree>
    <p:extLst>
      <p:ext uri="{BB962C8B-B14F-4D97-AF65-F5344CB8AC3E}">
        <p14:creationId xmlns:p14="http://schemas.microsoft.com/office/powerpoint/2010/main" val="1213708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1257F8-778A-8DF6-057A-C92C193FB62A}"/>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E5F7AC97-1EC5-3B48-92EE-B43E8A4B5CB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9CB99F0C-D7CD-F722-1A21-83A105653325}"/>
              </a:ext>
            </a:extLst>
          </p:cNvPr>
          <p:cNvSpPr>
            <a:spLocks noGrp="1"/>
          </p:cNvSpPr>
          <p:nvPr>
            <p:ph type="dt" sz="half" idx="10"/>
          </p:nvPr>
        </p:nvSpPr>
        <p:spPr/>
        <p:txBody>
          <a:bodyPr/>
          <a:lstStyle/>
          <a:p>
            <a:fld id="{0062A6EC-E1C4-4BE6-BFC4-33772BECF900}" type="datetimeFigureOut">
              <a:rPr lang="fr-CA" smtClean="0"/>
              <a:t>2023-06-26</a:t>
            </a:fld>
            <a:endParaRPr lang="fr-CA"/>
          </a:p>
        </p:txBody>
      </p:sp>
      <p:sp>
        <p:nvSpPr>
          <p:cNvPr id="5" name="Espace réservé du pied de page 4">
            <a:extLst>
              <a:ext uri="{FF2B5EF4-FFF2-40B4-BE49-F238E27FC236}">
                <a16:creationId xmlns:a16="http://schemas.microsoft.com/office/drawing/2014/main" id="{F1574AD5-AA9B-A3FC-312D-FB243BEC2CFA}"/>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874B047F-510F-33EF-C4A9-9F17C4D128DA}"/>
              </a:ext>
            </a:extLst>
          </p:cNvPr>
          <p:cNvSpPr>
            <a:spLocks noGrp="1"/>
          </p:cNvSpPr>
          <p:nvPr>
            <p:ph type="sldNum" sz="quarter" idx="12"/>
          </p:nvPr>
        </p:nvSpPr>
        <p:spPr/>
        <p:txBody>
          <a:bodyPr/>
          <a:lstStyle/>
          <a:p>
            <a:fld id="{7BD5D779-6B2C-485C-9626-0F651E6C96D6}" type="slidenum">
              <a:rPr lang="fr-CA" smtClean="0"/>
              <a:t>‹N°›</a:t>
            </a:fld>
            <a:endParaRPr lang="fr-CA"/>
          </a:p>
        </p:txBody>
      </p:sp>
    </p:spTree>
    <p:extLst>
      <p:ext uri="{BB962C8B-B14F-4D97-AF65-F5344CB8AC3E}">
        <p14:creationId xmlns:p14="http://schemas.microsoft.com/office/powerpoint/2010/main" val="1910089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E34034-77BC-AD08-879C-03ABF745A06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E63F8D5E-0431-DC81-46A4-A6CF7EFFEF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CB5C1AD-04C0-5944-E178-B22817106E32}"/>
              </a:ext>
            </a:extLst>
          </p:cNvPr>
          <p:cNvSpPr>
            <a:spLocks noGrp="1"/>
          </p:cNvSpPr>
          <p:nvPr>
            <p:ph type="dt" sz="half" idx="10"/>
          </p:nvPr>
        </p:nvSpPr>
        <p:spPr/>
        <p:txBody>
          <a:bodyPr/>
          <a:lstStyle/>
          <a:p>
            <a:fld id="{0062A6EC-E1C4-4BE6-BFC4-33772BECF900}" type="datetimeFigureOut">
              <a:rPr lang="fr-CA" smtClean="0"/>
              <a:t>2023-06-26</a:t>
            </a:fld>
            <a:endParaRPr lang="fr-CA"/>
          </a:p>
        </p:txBody>
      </p:sp>
      <p:sp>
        <p:nvSpPr>
          <p:cNvPr id="5" name="Espace réservé du pied de page 4">
            <a:extLst>
              <a:ext uri="{FF2B5EF4-FFF2-40B4-BE49-F238E27FC236}">
                <a16:creationId xmlns:a16="http://schemas.microsoft.com/office/drawing/2014/main" id="{BBF0B056-AB3E-E1C4-9205-D539FE4A399D}"/>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B813478-8D1B-86C6-3D0B-D69429594706}"/>
              </a:ext>
            </a:extLst>
          </p:cNvPr>
          <p:cNvSpPr>
            <a:spLocks noGrp="1"/>
          </p:cNvSpPr>
          <p:nvPr>
            <p:ph type="sldNum" sz="quarter" idx="12"/>
          </p:nvPr>
        </p:nvSpPr>
        <p:spPr/>
        <p:txBody>
          <a:bodyPr/>
          <a:lstStyle/>
          <a:p>
            <a:fld id="{7BD5D779-6B2C-485C-9626-0F651E6C96D6}" type="slidenum">
              <a:rPr lang="fr-CA" smtClean="0"/>
              <a:t>‹N°›</a:t>
            </a:fld>
            <a:endParaRPr lang="fr-CA"/>
          </a:p>
        </p:txBody>
      </p:sp>
    </p:spTree>
    <p:extLst>
      <p:ext uri="{BB962C8B-B14F-4D97-AF65-F5344CB8AC3E}">
        <p14:creationId xmlns:p14="http://schemas.microsoft.com/office/powerpoint/2010/main" val="427519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4EE67E-87C9-837B-42D6-D64641B28769}"/>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DDE00D6B-EDBD-D363-5DB0-0D03D2BDA48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8388C750-7362-8B37-9149-4FCF4B634FB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9F50E427-B451-17B6-B235-1E2BA6CB2FEE}"/>
              </a:ext>
            </a:extLst>
          </p:cNvPr>
          <p:cNvSpPr>
            <a:spLocks noGrp="1"/>
          </p:cNvSpPr>
          <p:nvPr>
            <p:ph type="dt" sz="half" idx="10"/>
          </p:nvPr>
        </p:nvSpPr>
        <p:spPr/>
        <p:txBody>
          <a:bodyPr/>
          <a:lstStyle/>
          <a:p>
            <a:fld id="{0062A6EC-E1C4-4BE6-BFC4-33772BECF900}" type="datetimeFigureOut">
              <a:rPr lang="fr-CA" smtClean="0"/>
              <a:t>2023-06-26</a:t>
            </a:fld>
            <a:endParaRPr lang="fr-CA"/>
          </a:p>
        </p:txBody>
      </p:sp>
      <p:sp>
        <p:nvSpPr>
          <p:cNvPr id="6" name="Espace réservé du pied de page 5">
            <a:extLst>
              <a:ext uri="{FF2B5EF4-FFF2-40B4-BE49-F238E27FC236}">
                <a16:creationId xmlns:a16="http://schemas.microsoft.com/office/drawing/2014/main" id="{D6502DDF-87D2-C9DF-D1C4-A60C83767056}"/>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01662B4B-2EC5-40B7-4FEC-09C6C91B0B0E}"/>
              </a:ext>
            </a:extLst>
          </p:cNvPr>
          <p:cNvSpPr>
            <a:spLocks noGrp="1"/>
          </p:cNvSpPr>
          <p:nvPr>
            <p:ph type="sldNum" sz="quarter" idx="12"/>
          </p:nvPr>
        </p:nvSpPr>
        <p:spPr/>
        <p:txBody>
          <a:bodyPr/>
          <a:lstStyle/>
          <a:p>
            <a:fld id="{7BD5D779-6B2C-485C-9626-0F651E6C96D6}" type="slidenum">
              <a:rPr lang="fr-CA" smtClean="0"/>
              <a:t>‹N°›</a:t>
            </a:fld>
            <a:endParaRPr lang="fr-CA"/>
          </a:p>
        </p:txBody>
      </p:sp>
    </p:spTree>
    <p:extLst>
      <p:ext uri="{BB962C8B-B14F-4D97-AF65-F5344CB8AC3E}">
        <p14:creationId xmlns:p14="http://schemas.microsoft.com/office/powerpoint/2010/main" val="4237792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333AB6-CE55-86BB-BE0C-4874466CE3F3}"/>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0A3EAA81-9BA6-9812-951C-CC1F0374FB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46716BA-1E00-F07C-5A27-634A005BBE3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31F0771C-981C-9D20-3F7F-D07B4CFD3F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BB2EDD6-99F5-F806-75D1-29C1DB6A9D9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6086BA55-D177-8217-C203-04CCCF94A558}"/>
              </a:ext>
            </a:extLst>
          </p:cNvPr>
          <p:cNvSpPr>
            <a:spLocks noGrp="1"/>
          </p:cNvSpPr>
          <p:nvPr>
            <p:ph type="dt" sz="half" idx="10"/>
          </p:nvPr>
        </p:nvSpPr>
        <p:spPr/>
        <p:txBody>
          <a:bodyPr/>
          <a:lstStyle/>
          <a:p>
            <a:fld id="{0062A6EC-E1C4-4BE6-BFC4-33772BECF900}" type="datetimeFigureOut">
              <a:rPr lang="fr-CA" smtClean="0"/>
              <a:t>2023-06-26</a:t>
            </a:fld>
            <a:endParaRPr lang="fr-CA"/>
          </a:p>
        </p:txBody>
      </p:sp>
      <p:sp>
        <p:nvSpPr>
          <p:cNvPr id="8" name="Espace réservé du pied de page 7">
            <a:extLst>
              <a:ext uri="{FF2B5EF4-FFF2-40B4-BE49-F238E27FC236}">
                <a16:creationId xmlns:a16="http://schemas.microsoft.com/office/drawing/2014/main" id="{71C23278-E0E4-0329-0CE3-D4AE308AD97D}"/>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75C79235-674C-F416-88EF-D6F74430EE10}"/>
              </a:ext>
            </a:extLst>
          </p:cNvPr>
          <p:cNvSpPr>
            <a:spLocks noGrp="1"/>
          </p:cNvSpPr>
          <p:nvPr>
            <p:ph type="sldNum" sz="quarter" idx="12"/>
          </p:nvPr>
        </p:nvSpPr>
        <p:spPr/>
        <p:txBody>
          <a:bodyPr/>
          <a:lstStyle/>
          <a:p>
            <a:fld id="{7BD5D779-6B2C-485C-9626-0F651E6C96D6}" type="slidenum">
              <a:rPr lang="fr-CA" smtClean="0"/>
              <a:t>‹N°›</a:t>
            </a:fld>
            <a:endParaRPr lang="fr-CA"/>
          </a:p>
        </p:txBody>
      </p:sp>
    </p:spTree>
    <p:extLst>
      <p:ext uri="{BB962C8B-B14F-4D97-AF65-F5344CB8AC3E}">
        <p14:creationId xmlns:p14="http://schemas.microsoft.com/office/powerpoint/2010/main" val="3302209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809E7E-A894-023E-AD97-C5CC27FB37FE}"/>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AE1F2FF3-5273-6072-BFCC-5DC6E7614DE7}"/>
              </a:ext>
            </a:extLst>
          </p:cNvPr>
          <p:cNvSpPr>
            <a:spLocks noGrp="1"/>
          </p:cNvSpPr>
          <p:nvPr>
            <p:ph type="dt" sz="half" idx="10"/>
          </p:nvPr>
        </p:nvSpPr>
        <p:spPr/>
        <p:txBody>
          <a:bodyPr/>
          <a:lstStyle/>
          <a:p>
            <a:fld id="{0062A6EC-E1C4-4BE6-BFC4-33772BECF900}" type="datetimeFigureOut">
              <a:rPr lang="fr-CA" smtClean="0"/>
              <a:t>2023-06-26</a:t>
            </a:fld>
            <a:endParaRPr lang="fr-CA"/>
          </a:p>
        </p:txBody>
      </p:sp>
      <p:sp>
        <p:nvSpPr>
          <p:cNvPr id="4" name="Espace réservé du pied de page 3">
            <a:extLst>
              <a:ext uri="{FF2B5EF4-FFF2-40B4-BE49-F238E27FC236}">
                <a16:creationId xmlns:a16="http://schemas.microsoft.com/office/drawing/2014/main" id="{C63AF40E-CDE6-993B-DE9B-DF5E034FE7E2}"/>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4BF57006-002C-6D4A-E8E7-082E66A7182D}"/>
              </a:ext>
            </a:extLst>
          </p:cNvPr>
          <p:cNvSpPr>
            <a:spLocks noGrp="1"/>
          </p:cNvSpPr>
          <p:nvPr>
            <p:ph type="sldNum" sz="quarter" idx="12"/>
          </p:nvPr>
        </p:nvSpPr>
        <p:spPr/>
        <p:txBody>
          <a:bodyPr/>
          <a:lstStyle/>
          <a:p>
            <a:fld id="{7BD5D779-6B2C-485C-9626-0F651E6C96D6}" type="slidenum">
              <a:rPr lang="fr-CA" smtClean="0"/>
              <a:t>‹N°›</a:t>
            </a:fld>
            <a:endParaRPr lang="fr-CA"/>
          </a:p>
        </p:txBody>
      </p:sp>
    </p:spTree>
    <p:extLst>
      <p:ext uri="{BB962C8B-B14F-4D97-AF65-F5344CB8AC3E}">
        <p14:creationId xmlns:p14="http://schemas.microsoft.com/office/powerpoint/2010/main" val="2256340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EC7B5F6-C2C7-14F5-BE5A-B58A2F04385F}"/>
              </a:ext>
            </a:extLst>
          </p:cNvPr>
          <p:cNvSpPr>
            <a:spLocks noGrp="1"/>
          </p:cNvSpPr>
          <p:nvPr>
            <p:ph type="dt" sz="half" idx="10"/>
          </p:nvPr>
        </p:nvSpPr>
        <p:spPr/>
        <p:txBody>
          <a:bodyPr/>
          <a:lstStyle/>
          <a:p>
            <a:fld id="{0062A6EC-E1C4-4BE6-BFC4-33772BECF900}" type="datetimeFigureOut">
              <a:rPr lang="fr-CA" smtClean="0"/>
              <a:t>2023-06-26</a:t>
            </a:fld>
            <a:endParaRPr lang="fr-CA"/>
          </a:p>
        </p:txBody>
      </p:sp>
      <p:sp>
        <p:nvSpPr>
          <p:cNvPr id="3" name="Espace réservé du pied de page 2">
            <a:extLst>
              <a:ext uri="{FF2B5EF4-FFF2-40B4-BE49-F238E27FC236}">
                <a16:creationId xmlns:a16="http://schemas.microsoft.com/office/drawing/2014/main" id="{809388AA-0AA5-1474-63A7-AD76C6B1B6A2}"/>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884E3F12-9351-1231-DB81-14A1350D5E44}"/>
              </a:ext>
            </a:extLst>
          </p:cNvPr>
          <p:cNvSpPr>
            <a:spLocks noGrp="1"/>
          </p:cNvSpPr>
          <p:nvPr>
            <p:ph type="sldNum" sz="quarter" idx="12"/>
          </p:nvPr>
        </p:nvSpPr>
        <p:spPr/>
        <p:txBody>
          <a:bodyPr/>
          <a:lstStyle/>
          <a:p>
            <a:fld id="{7BD5D779-6B2C-485C-9626-0F651E6C96D6}" type="slidenum">
              <a:rPr lang="fr-CA" smtClean="0"/>
              <a:t>‹N°›</a:t>
            </a:fld>
            <a:endParaRPr lang="fr-CA"/>
          </a:p>
        </p:txBody>
      </p:sp>
    </p:spTree>
    <p:extLst>
      <p:ext uri="{BB962C8B-B14F-4D97-AF65-F5344CB8AC3E}">
        <p14:creationId xmlns:p14="http://schemas.microsoft.com/office/powerpoint/2010/main" val="4174237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B2CE55-988D-651F-8B4C-CBB78934EA8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9EE5E59E-941F-2A62-0773-C9F77338F6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4CCD4A2C-371C-F721-2CA8-986D8A10F4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59DF976-2F46-17A3-7F6D-4B65687284FB}"/>
              </a:ext>
            </a:extLst>
          </p:cNvPr>
          <p:cNvSpPr>
            <a:spLocks noGrp="1"/>
          </p:cNvSpPr>
          <p:nvPr>
            <p:ph type="dt" sz="half" idx="10"/>
          </p:nvPr>
        </p:nvSpPr>
        <p:spPr/>
        <p:txBody>
          <a:bodyPr/>
          <a:lstStyle/>
          <a:p>
            <a:fld id="{0062A6EC-E1C4-4BE6-BFC4-33772BECF900}" type="datetimeFigureOut">
              <a:rPr lang="fr-CA" smtClean="0"/>
              <a:t>2023-06-26</a:t>
            </a:fld>
            <a:endParaRPr lang="fr-CA"/>
          </a:p>
        </p:txBody>
      </p:sp>
      <p:sp>
        <p:nvSpPr>
          <p:cNvPr id="6" name="Espace réservé du pied de page 5">
            <a:extLst>
              <a:ext uri="{FF2B5EF4-FFF2-40B4-BE49-F238E27FC236}">
                <a16:creationId xmlns:a16="http://schemas.microsoft.com/office/drawing/2014/main" id="{C011B1FA-2953-EE6B-0021-88848DB2FE78}"/>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ED126802-37ED-9CB0-57B2-B3C6D8803BF4}"/>
              </a:ext>
            </a:extLst>
          </p:cNvPr>
          <p:cNvSpPr>
            <a:spLocks noGrp="1"/>
          </p:cNvSpPr>
          <p:nvPr>
            <p:ph type="sldNum" sz="quarter" idx="12"/>
          </p:nvPr>
        </p:nvSpPr>
        <p:spPr/>
        <p:txBody>
          <a:bodyPr/>
          <a:lstStyle/>
          <a:p>
            <a:fld id="{7BD5D779-6B2C-485C-9626-0F651E6C96D6}" type="slidenum">
              <a:rPr lang="fr-CA" smtClean="0"/>
              <a:t>‹N°›</a:t>
            </a:fld>
            <a:endParaRPr lang="fr-CA"/>
          </a:p>
        </p:txBody>
      </p:sp>
    </p:spTree>
    <p:extLst>
      <p:ext uri="{BB962C8B-B14F-4D97-AF65-F5344CB8AC3E}">
        <p14:creationId xmlns:p14="http://schemas.microsoft.com/office/powerpoint/2010/main" val="3774305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B142E9-8436-8577-0C7E-12D0317F37C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38FA050F-B17E-5CD8-5DD9-F66694F9B1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F93BB013-7C64-C2C3-DCE6-B085D315F9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D2778C8-1809-2423-4CFD-5339DD866D25}"/>
              </a:ext>
            </a:extLst>
          </p:cNvPr>
          <p:cNvSpPr>
            <a:spLocks noGrp="1"/>
          </p:cNvSpPr>
          <p:nvPr>
            <p:ph type="dt" sz="half" idx="10"/>
          </p:nvPr>
        </p:nvSpPr>
        <p:spPr/>
        <p:txBody>
          <a:bodyPr/>
          <a:lstStyle/>
          <a:p>
            <a:fld id="{0062A6EC-E1C4-4BE6-BFC4-33772BECF900}" type="datetimeFigureOut">
              <a:rPr lang="fr-CA" smtClean="0"/>
              <a:t>2023-06-26</a:t>
            </a:fld>
            <a:endParaRPr lang="fr-CA"/>
          </a:p>
        </p:txBody>
      </p:sp>
      <p:sp>
        <p:nvSpPr>
          <p:cNvPr id="6" name="Espace réservé du pied de page 5">
            <a:extLst>
              <a:ext uri="{FF2B5EF4-FFF2-40B4-BE49-F238E27FC236}">
                <a16:creationId xmlns:a16="http://schemas.microsoft.com/office/drawing/2014/main" id="{E1F78816-B144-E640-E21D-9451FD4DE32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4FD0BD19-36EF-9736-4392-1043090F0ECE}"/>
              </a:ext>
            </a:extLst>
          </p:cNvPr>
          <p:cNvSpPr>
            <a:spLocks noGrp="1"/>
          </p:cNvSpPr>
          <p:nvPr>
            <p:ph type="sldNum" sz="quarter" idx="12"/>
          </p:nvPr>
        </p:nvSpPr>
        <p:spPr/>
        <p:txBody>
          <a:bodyPr/>
          <a:lstStyle/>
          <a:p>
            <a:fld id="{7BD5D779-6B2C-485C-9626-0F651E6C96D6}" type="slidenum">
              <a:rPr lang="fr-CA" smtClean="0"/>
              <a:t>‹N°›</a:t>
            </a:fld>
            <a:endParaRPr lang="fr-CA"/>
          </a:p>
        </p:txBody>
      </p:sp>
    </p:spTree>
    <p:extLst>
      <p:ext uri="{BB962C8B-B14F-4D97-AF65-F5344CB8AC3E}">
        <p14:creationId xmlns:p14="http://schemas.microsoft.com/office/powerpoint/2010/main" val="1914910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E6930F5-8CE8-FA2A-48BD-62CD8E9AD4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99B304D6-2073-192B-0FD4-CA1E0E291D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42621F77-236D-BFBE-133B-BE50EE5FA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62A6EC-E1C4-4BE6-BFC4-33772BECF900}" type="datetimeFigureOut">
              <a:rPr lang="fr-CA" smtClean="0"/>
              <a:t>2023-06-26</a:t>
            </a:fld>
            <a:endParaRPr lang="fr-CA"/>
          </a:p>
        </p:txBody>
      </p:sp>
      <p:sp>
        <p:nvSpPr>
          <p:cNvPr id="5" name="Espace réservé du pied de page 4">
            <a:extLst>
              <a:ext uri="{FF2B5EF4-FFF2-40B4-BE49-F238E27FC236}">
                <a16:creationId xmlns:a16="http://schemas.microsoft.com/office/drawing/2014/main" id="{FA19EE53-B84E-CD70-CBF5-E67C03DBE5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3022A5CE-9761-02C6-A4F0-B588505856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5D779-6B2C-485C-9626-0F651E6C96D6}" type="slidenum">
              <a:rPr lang="fr-CA" smtClean="0"/>
              <a:t>‹N°›</a:t>
            </a:fld>
            <a:endParaRPr lang="fr-CA"/>
          </a:p>
        </p:txBody>
      </p:sp>
    </p:spTree>
    <p:extLst>
      <p:ext uri="{BB962C8B-B14F-4D97-AF65-F5344CB8AC3E}">
        <p14:creationId xmlns:p14="http://schemas.microsoft.com/office/powerpoint/2010/main" val="4041085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7.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8BB5897-FE10-3FA0-0FE8-107CE0E68B22}"/>
              </a:ext>
            </a:extLst>
          </p:cNvPr>
          <p:cNvSpPr txBox="1"/>
          <p:nvPr>
            <p:custDataLst>
              <p:tags r:id="rId1"/>
            </p:custDataLst>
          </p:nvPr>
        </p:nvSpPr>
        <p:spPr>
          <a:xfrm>
            <a:off x="0" y="4608832"/>
            <a:ext cx="12192000" cy="1323439"/>
          </a:xfrm>
          <a:prstGeom prst="rect">
            <a:avLst/>
          </a:prstGeom>
          <a:noFill/>
        </p:spPr>
        <p:txBody>
          <a:bodyPr wrap="square" rtlCol="0">
            <a:spAutoFit/>
          </a:bodyPr>
          <a:lstStyle/>
          <a:p>
            <a:pPr algn="ctr"/>
            <a:r>
              <a:rPr lang="fr-CA" sz="2000" dirty="0">
                <a:solidFill>
                  <a:schemeClr val="bg1"/>
                </a:solidFill>
                <a:latin typeface="Arial" panose="020B0604020202020204" pitchFamily="34" charset="0"/>
                <a:cs typeface="Arial" panose="020B0604020202020204" pitchFamily="34" charset="0"/>
              </a:rPr>
              <a:t>27 juin 2023, 19 h</a:t>
            </a:r>
          </a:p>
          <a:p>
            <a:pPr algn="ctr"/>
            <a:r>
              <a:rPr lang="fr-CA" sz="2000" dirty="0">
                <a:solidFill>
                  <a:schemeClr val="bg1"/>
                </a:solidFill>
                <a:latin typeface="Arial" panose="020B0604020202020204" pitchFamily="34" charset="0"/>
                <a:cs typeface="Arial" panose="020B0604020202020204" pitchFamily="34" charset="0"/>
              </a:rPr>
              <a:t>Salle du conseil</a:t>
            </a:r>
          </a:p>
          <a:p>
            <a:pPr algn="ctr"/>
            <a:r>
              <a:rPr lang="fr-CA" sz="2000" dirty="0">
                <a:solidFill>
                  <a:schemeClr val="bg1"/>
                </a:solidFill>
                <a:latin typeface="Arial" panose="020B0604020202020204" pitchFamily="34" charset="0"/>
                <a:cs typeface="Arial" panose="020B0604020202020204" pitchFamily="34" charset="0"/>
              </a:rPr>
              <a:t>265, boulevard D’Anjou</a:t>
            </a:r>
          </a:p>
          <a:p>
            <a:pPr algn="ctr"/>
            <a:r>
              <a:rPr lang="fr-CA" sz="2000" dirty="0">
                <a:solidFill>
                  <a:schemeClr val="bg1"/>
                </a:solidFill>
                <a:latin typeface="Arial" panose="020B0604020202020204" pitchFamily="34" charset="0"/>
                <a:cs typeface="Arial" panose="020B0604020202020204" pitchFamily="34" charset="0"/>
              </a:rPr>
              <a:t>Châteauguay</a:t>
            </a:r>
          </a:p>
        </p:txBody>
      </p:sp>
      <p:sp>
        <p:nvSpPr>
          <p:cNvPr id="4" name="ZoneTexte 3">
            <a:extLst>
              <a:ext uri="{FF2B5EF4-FFF2-40B4-BE49-F238E27FC236}">
                <a16:creationId xmlns:a16="http://schemas.microsoft.com/office/drawing/2014/main" id="{64E75E3D-229D-A89C-DA06-F5E6DDAFC498}"/>
              </a:ext>
            </a:extLst>
          </p:cNvPr>
          <p:cNvSpPr txBox="1"/>
          <p:nvPr>
            <p:custDataLst>
              <p:tags r:id="rId2"/>
            </p:custDataLst>
          </p:nvPr>
        </p:nvSpPr>
        <p:spPr>
          <a:xfrm>
            <a:off x="604007" y="1915088"/>
            <a:ext cx="10956022" cy="1815882"/>
          </a:xfrm>
          <a:prstGeom prst="rect">
            <a:avLst/>
          </a:prstGeom>
          <a:noFill/>
        </p:spPr>
        <p:txBody>
          <a:bodyPr wrap="square" rtlCol="0">
            <a:spAutoFit/>
          </a:bodyPr>
          <a:lstStyle/>
          <a:p>
            <a:pPr algn="ctr"/>
            <a:r>
              <a:rPr lang="fr-CA" sz="2800" dirty="0">
                <a:solidFill>
                  <a:schemeClr val="bg1"/>
                </a:solidFill>
                <a:latin typeface="Arial Black" panose="020B0A04020102020204" pitchFamily="34" charset="0"/>
                <a:cs typeface="Arial" panose="020B0604020202020204" pitchFamily="34" charset="0"/>
              </a:rPr>
              <a:t>Règlement Z-3600-13-23 modifiant le règlement relatif aux plans d’implantation et d’intégration architecturale Z-3600 visant à ajouter des critères d’intégration dans les zones d’application dans le Vieux-Châteauguay</a:t>
            </a:r>
          </a:p>
        </p:txBody>
      </p:sp>
    </p:spTree>
    <p:extLst>
      <p:ext uri="{BB962C8B-B14F-4D97-AF65-F5344CB8AC3E}">
        <p14:creationId xmlns:p14="http://schemas.microsoft.com/office/powerpoint/2010/main" val="3389027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40E67852-0DD6-3590-6E4C-4393DAAC38B6}"/>
              </a:ext>
            </a:extLst>
          </p:cNvPr>
          <p:cNvSpPr txBox="1">
            <a:spLocks/>
          </p:cNvSpPr>
          <p:nvPr>
            <p:custDataLst>
              <p:tags r:id="rId1"/>
            </p:custDataLst>
          </p:nvPr>
        </p:nvSpPr>
        <p:spPr>
          <a:xfrm>
            <a:off x="1340037" y="390088"/>
            <a:ext cx="10689776" cy="85567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400" b="1" dirty="0">
                <a:latin typeface="Arial Black" panose="020B0A04020102020204" pitchFamily="34" charset="0"/>
              </a:rPr>
              <a:t>Plans d’implantation et d’intégration architecturale (PIIA)</a:t>
            </a:r>
          </a:p>
          <a:p>
            <a:r>
              <a:rPr lang="fr-CA" sz="1600" dirty="0">
                <a:latin typeface="Arial Black" panose="020B0A04020102020204" pitchFamily="34" charset="0"/>
              </a:rPr>
              <a:t>Secteur d’application du Vieux-Châteauguay</a:t>
            </a:r>
          </a:p>
        </p:txBody>
      </p:sp>
      <p:pic>
        <p:nvPicPr>
          <p:cNvPr id="10" name="Image 9" descr="Une image contenant texte, carte&#10;&#10;Description générée automatiquement">
            <a:extLst>
              <a:ext uri="{FF2B5EF4-FFF2-40B4-BE49-F238E27FC236}">
                <a16:creationId xmlns:a16="http://schemas.microsoft.com/office/drawing/2014/main" id="{68FB9865-C1DA-89A7-0348-F931A5389EB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00990" y="1086375"/>
            <a:ext cx="7286290" cy="5630316"/>
          </a:xfrm>
          <a:prstGeom prst="rect">
            <a:avLst/>
          </a:prstGeom>
        </p:spPr>
      </p:pic>
    </p:spTree>
    <p:extLst>
      <p:ext uri="{BB962C8B-B14F-4D97-AF65-F5344CB8AC3E}">
        <p14:creationId xmlns:p14="http://schemas.microsoft.com/office/powerpoint/2010/main" val="1156188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40E67852-0DD6-3590-6E4C-4393DAAC38B6}"/>
              </a:ext>
            </a:extLst>
          </p:cNvPr>
          <p:cNvSpPr txBox="1">
            <a:spLocks/>
          </p:cNvSpPr>
          <p:nvPr>
            <p:custDataLst>
              <p:tags r:id="rId1"/>
            </p:custDataLst>
          </p:nvPr>
        </p:nvSpPr>
        <p:spPr>
          <a:xfrm>
            <a:off x="1340037" y="552989"/>
            <a:ext cx="9511925" cy="85567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dirty="0">
                <a:latin typeface="Arial Black" panose="020B0A04020102020204" pitchFamily="34" charset="0"/>
              </a:rPr>
              <a:t>Modifications apportées</a:t>
            </a:r>
          </a:p>
        </p:txBody>
      </p:sp>
      <p:sp>
        <p:nvSpPr>
          <p:cNvPr id="3" name="ZoneTexte 2">
            <a:extLst>
              <a:ext uri="{FF2B5EF4-FFF2-40B4-BE49-F238E27FC236}">
                <a16:creationId xmlns:a16="http://schemas.microsoft.com/office/drawing/2014/main" id="{6CBCB55F-40F3-DC6C-164B-47206C9FCF8D}"/>
              </a:ext>
            </a:extLst>
          </p:cNvPr>
          <p:cNvSpPr txBox="1"/>
          <p:nvPr/>
        </p:nvSpPr>
        <p:spPr>
          <a:xfrm>
            <a:off x="1478427" y="2772267"/>
            <a:ext cx="4866549" cy="2354491"/>
          </a:xfrm>
          <a:prstGeom prst="rect">
            <a:avLst/>
          </a:prstGeom>
          <a:noFill/>
        </p:spPr>
        <p:txBody>
          <a:bodyPr wrap="square">
            <a:spAutoFit/>
          </a:bodyPr>
          <a:lstStyle/>
          <a:p>
            <a:pPr marR="0" lvl="1" algn="just" rtl="0"/>
            <a:r>
              <a:rPr lang="fr-CA" sz="1050" b="0" i="0" u="none" strike="noStrike" baseline="0" dirty="0">
                <a:solidFill>
                  <a:srgbClr val="00682F"/>
                </a:solidFill>
                <a:latin typeface="Arial" panose="020B0604020202020204" pitchFamily="34" charset="0"/>
                <a:cs typeface="Arial" panose="020B0604020202020204" pitchFamily="34" charset="0"/>
              </a:rPr>
              <a:t>v) Les constructions doivent s’établir </a:t>
            </a:r>
            <a:r>
              <a:rPr lang="fr-CA" sz="1050" b="1" i="0" u="none" strike="noStrike" baseline="0" dirty="0">
                <a:solidFill>
                  <a:srgbClr val="00682F"/>
                </a:solidFill>
                <a:latin typeface="Arial" panose="020B0604020202020204" pitchFamily="34" charset="0"/>
                <a:cs typeface="Arial" panose="020B0604020202020204" pitchFamily="34" charset="0"/>
              </a:rPr>
              <a:t>en rapport direct avec le milieu bâti environnant et avec le paysage de la rue</a:t>
            </a:r>
            <a:r>
              <a:rPr lang="fr-CA" sz="1050" b="0" i="0" u="none" strike="noStrike" baseline="0" dirty="0">
                <a:solidFill>
                  <a:srgbClr val="00682F"/>
                </a:solidFill>
                <a:latin typeface="Arial" panose="020B0604020202020204" pitchFamily="34" charset="0"/>
                <a:cs typeface="Arial" panose="020B0604020202020204" pitchFamily="34" charset="0"/>
              </a:rPr>
              <a:t>, particulièrement en termes de gabarit, de forme et de couleur; </a:t>
            </a:r>
          </a:p>
          <a:p>
            <a:pPr marR="0" lvl="1" algn="just" rtl="0"/>
            <a:endParaRPr lang="fr-CA" sz="1050" b="0" i="0" u="none" strike="noStrike" baseline="0" dirty="0">
              <a:solidFill>
                <a:srgbClr val="00682F"/>
              </a:solidFill>
              <a:latin typeface="Arial" panose="020B0604020202020204" pitchFamily="34" charset="0"/>
              <a:cs typeface="Arial" panose="020B0604020202020204" pitchFamily="34" charset="0"/>
            </a:endParaRPr>
          </a:p>
          <a:p>
            <a:pPr marR="0" lvl="1" algn="just" rtl="0"/>
            <a:r>
              <a:rPr lang="fr-CA" sz="1050" dirty="0">
                <a:solidFill>
                  <a:srgbClr val="00682F"/>
                </a:solidFill>
                <a:latin typeface="Arial" panose="020B0604020202020204" pitchFamily="34" charset="0"/>
                <a:cs typeface="Arial" panose="020B0604020202020204" pitchFamily="34" charset="0"/>
              </a:rPr>
              <a:t>vi) </a:t>
            </a:r>
            <a:r>
              <a:rPr lang="fr-CA" sz="1050" b="0" i="0" u="none" strike="noStrike" baseline="0" dirty="0">
                <a:solidFill>
                  <a:srgbClr val="00682F"/>
                </a:solidFill>
                <a:latin typeface="Arial" panose="020B0604020202020204" pitchFamily="34" charset="0"/>
                <a:cs typeface="Arial" panose="020B0604020202020204" pitchFamily="34" charset="0"/>
              </a:rPr>
              <a:t>Les constructions doivent </a:t>
            </a:r>
            <a:r>
              <a:rPr lang="fr-CA" sz="1050" b="1" i="0" u="none" strike="noStrike" baseline="0" dirty="0">
                <a:solidFill>
                  <a:srgbClr val="00682F"/>
                </a:solidFill>
                <a:latin typeface="Arial" panose="020B0604020202020204" pitchFamily="34" charset="0"/>
                <a:cs typeface="Arial" panose="020B0604020202020204" pitchFamily="34" charset="0"/>
              </a:rPr>
              <a:t>refléter l’architecture dominante du cadre bâti </a:t>
            </a:r>
            <a:r>
              <a:rPr lang="fr-CA" sz="1050" b="0" i="0" u="none" strike="noStrike" baseline="0" dirty="0">
                <a:solidFill>
                  <a:srgbClr val="00682F"/>
                </a:solidFill>
                <a:latin typeface="Arial" panose="020B0604020202020204" pitchFamily="34" charset="0"/>
                <a:cs typeface="Arial" panose="020B0604020202020204" pitchFamily="34" charset="0"/>
              </a:rPr>
              <a:t>en termes de forme du bâtiment, de pente de la toiture et de proportion des ouvertures, de type et de localisation de l’entrée principale, de type et couleur de matériaux de revêtement ou de détails architectoniques pertinents; </a:t>
            </a:r>
          </a:p>
          <a:p>
            <a:pPr marR="0" lvl="1" algn="just" rtl="0"/>
            <a:endParaRPr lang="fr-CA" sz="1050" b="0" i="0" u="none" strike="noStrike" baseline="0" dirty="0">
              <a:solidFill>
                <a:srgbClr val="00682F"/>
              </a:solidFill>
              <a:latin typeface="Arial" panose="020B0604020202020204" pitchFamily="34" charset="0"/>
              <a:cs typeface="Arial" panose="020B0604020202020204" pitchFamily="34" charset="0"/>
            </a:endParaRPr>
          </a:p>
          <a:p>
            <a:pPr marR="0" lvl="1" algn="just" rtl="0"/>
            <a:r>
              <a:rPr lang="fr-CA" sz="1050" dirty="0">
                <a:solidFill>
                  <a:srgbClr val="00682F"/>
                </a:solidFill>
                <a:latin typeface="Arial" panose="020B0604020202020204" pitchFamily="34" charset="0"/>
                <a:cs typeface="Arial" panose="020B0604020202020204" pitchFamily="34" charset="0"/>
              </a:rPr>
              <a:t>vi</a:t>
            </a:r>
            <a:r>
              <a:rPr lang="fr-CA" sz="1050" b="0" i="0" u="none" strike="noStrike" baseline="0" dirty="0">
                <a:solidFill>
                  <a:srgbClr val="00682F"/>
                </a:solidFill>
                <a:latin typeface="Arial" panose="020B0604020202020204" pitchFamily="34" charset="0"/>
                <a:cs typeface="Arial" panose="020B0604020202020204" pitchFamily="34" charset="0"/>
              </a:rPr>
              <a:t>i) </a:t>
            </a:r>
            <a:r>
              <a:rPr lang="fr-CA" sz="1050" b="1" i="0" u="none" strike="noStrike" baseline="0" dirty="0">
                <a:solidFill>
                  <a:srgbClr val="00682F"/>
                </a:solidFill>
                <a:latin typeface="Arial" panose="020B0604020202020204" pitchFamily="34" charset="0"/>
                <a:cs typeface="Arial" panose="020B0604020202020204" pitchFamily="34" charset="0"/>
              </a:rPr>
              <a:t>L’interaction visuelle et fonctionnelle entre les bâtiments et la rue doit être conservée. </a:t>
            </a:r>
            <a:r>
              <a:rPr lang="fr-CA" sz="1050" b="0" i="0" u="none" strike="noStrike" baseline="0" dirty="0">
                <a:solidFill>
                  <a:srgbClr val="00682F"/>
                </a:solidFill>
                <a:latin typeface="Arial" panose="020B0604020202020204" pitchFamily="34" charset="0"/>
                <a:cs typeface="Arial" panose="020B0604020202020204" pitchFamily="34" charset="0"/>
              </a:rPr>
              <a:t>En outre, le rez-de-chaussée et l’entrée principale doivent être établis à un niveau correspondant à celui du milieu environnant</a:t>
            </a:r>
            <a:r>
              <a:rPr lang="fr-CA" sz="1100" dirty="0">
                <a:solidFill>
                  <a:srgbClr val="00682F"/>
                </a:solidFill>
                <a:latin typeface="Arial" panose="020B0604020202020204" pitchFamily="34" charset="0"/>
                <a:cs typeface="Arial" panose="020B0604020202020204" pitchFamily="34" charset="0"/>
              </a:rPr>
              <a:t>.</a:t>
            </a:r>
            <a:endParaRPr lang="fr-CA" sz="1050" b="0" i="0" u="none" strike="noStrike" baseline="0" dirty="0">
              <a:solidFill>
                <a:srgbClr val="00682F"/>
              </a:solidFill>
              <a:latin typeface="Arial" panose="020B0604020202020204" pitchFamily="34" charset="0"/>
              <a:cs typeface="Arial" panose="020B0604020202020204" pitchFamily="34" charset="0"/>
            </a:endParaRPr>
          </a:p>
        </p:txBody>
      </p:sp>
      <p:pic>
        <p:nvPicPr>
          <p:cNvPr id="8" name="Image 7">
            <a:extLst>
              <a:ext uri="{FF2B5EF4-FFF2-40B4-BE49-F238E27FC236}">
                <a16:creationId xmlns:a16="http://schemas.microsoft.com/office/drawing/2014/main" id="{FEE15371-CC1E-F371-1FD0-87B1FB597EDB}"/>
              </a:ext>
            </a:extLst>
          </p:cNvPr>
          <p:cNvPicPr>
            <a:picLocks noChangeAspect="1"/>
          </p:cNvPicPr>
          <p:nvPr/>
        </p:nvPicPr>
        <p:blipFill rotWithShape="1">
          <a:blip r:embed="rId4"/>
          <a:srcRect t="20940"/>
          <a:stretch/>
        </p:blipFill>
        <p:spPr>
          <a:xfrm>
            <a:off x="7898503" y="2257402"/>
            <a:ext cx="4193695" cy="2018164"/>
          </a:xfrm>
          <a:prstGeom prst="rect">
            <a:avLst/>
          </a:prstGeom>
        </p:spPr>
      </p:pic>
      <p:pic>
        <p:nvPicPr>
          <p:cNvPr id="5" name="Image 4">
            <a:extLst>
              <a:ext uri="{FF2B5EF4-FFF2-40B4-BE49-F238E27FC236}">
                <a16:creationId xmlns:a16="http://schemas.microsoft.com/office/drawing/2014/main" id="{AEDCFCB0-582B-A564-6DEF-7BF51BBEFDCD}"/>
              </a:ext>
            </a:extLst>
          </p:cNvPr>
          <p:cNvPicPr>
            <a:picLocks noChangeAspect="1"/>
          </p:cNvPicPr>
          <p:nvPr/>
        </p:nvPicPr>
        <p:blipFill rotWithShape="1">
          <a:blip r:embed="rId5"/>
          <a:srcRect r="3959"/>
          <a:stretch/>
        </p:blipFill>
        <p:spPr>
          <a:xfrm>
            <a:off x="7875949" y="1100263"/>
            <a:ext cx="4216249" cy="1175997"/>
          </a:xfrm>
          <a:prstGeom prst="rect">
            <a:avLst/>
          </a:prstGeom>
        </p:spPr>
      </p:pic>
      <p:sp>
        <p:nvSpPr>
          <p:cNvPr id="9" name="ZoneTexte 8">
            <a:extLst>
              <a:ext uri="{FF2B5EF4-FFF2-40B4-BE49-F238E27FC236}">
                <a16:creationId xmlns:a16="http://schemas.microsoft.com/office/drawing/2014/main" id="{29AB71D0-2383-EE5A-6C1F-16FF65E6A64D}"/>
              </a:ext>
            </a:extLst>
          </p:cNvPr>
          <p:cNvSpPr txBox="1"/>
          <p:nvPr/>
        </p:nvSpPr>
        <p:spPr>
          <a:xfrm>
            <a:off x="1075340" y="1414350"/>
            <a:ext cx="6102011" cy="1200329"/>
          </a:xfrm>
          <a:prstGeom prst="rect">
            <a:avLst/>
          </a:prstGeom>
          <a:noFill/>
        </p:spPr>
        <p:txBody>
          <a:bodyPr wrap="square">
            <a:spAutoFit/>
          </a:bodyPr>
          <a:lstStyle/>
          <a:p>
            <a:r>
              <a:rPr lang="fr-CA" sz="2400" dirty="0"/>
              <a:t>Ajout de nouveaux critères d’évaluation afin de préserver la physionomie et le caractère spécifique du cadre bâti du milieu d’insertion :</a:t>
            </a:r>
          </a:p>
        </p:txBody>
      </p:sp>
      <p:pic>
        <p:nvPicPr>
          <p:cNvPr id="2" name="Image 1">
            <a:extLst>
              <a:ext uri="{FF2B5EF4-FFF2-40B4-BE49-F238E27FC236}">
                <a16:creationId xmlns:a16="http://schemas.microsoft.com/office/drawing/2014/main" id="{C34D7078-32DA-A07E-1B6F-00A95A9CC363}"/>
              </a:ext>
            </a:extLst>
          </p:cNvPr>
          <p:cNvPicPr>
            <a:picLocks noChangeAspect="1"/>
          </p:cNvPicPr>
          <p:nvPr/>
        </p:nvPicPr>
        <p:blipFill>
          <a:blip r:embed="rId6"/>
          <a:stretch>
            <a:fillRect/>
          </a:stretch>
        </p:blipFill>
        <p:spPr>
          <a:xfrm>
            <a:off x="8132850" y="5416950"/>
            <a:ext cx="3831997" cy="1301353"/>
          </a:xfrm>
          <a:prstGeom prst="rect">
            <a:avLst/>
          </a:prstGeom>
        </p:spPr>
      </p:pic>
      <p:pic>
        <p:nvPicPr>
          <p:cNvPr id="6" name="Image 5">
            <a:extLst>
              <a:ext uri="{FF2B5EF4-FFF2-40B4-BE49-F238E27FC236}">
                <a16:creationId xmlns:a16="http://schemas.microsoft.com/office/drawing/2014/main" id="{BFC677BE-5486-7173-8599-483FECC951AF}"/>
              </a:ext>
            </a:extLst>
          </p:cNvPr>
          <p:cNvPicPr>
            <a:picLocks noChangeAspect="1"/>
          </p:cNvPicPr>
          <p:nvPr/>
        </p:nvPicPr>
        <p:blipFill>
          <a:blip r:embed="rId7"/>
          <a:stretch>
            <a:fillRect/>
          </a:stretch>
        </p:blipFill>
        <p:spPr>
          <a:xfrm>
            <a:off x="8132850" y="5152346"/>
            <a:ext cx="1851224" cy="290192"/>
          </a:xfrm>
          <a:prstGeom prst="rect">
            <a:avLst/>
          </a:prstGeom>
        </p:spPr>
      </p:pic>
      <p:sp>
        <p:nvSpPr>
          <p:cNvPr id="7" name="ZoneTexte 6">
            <a:extLst>
              <a:ext uri="{FF2B5EF4-FFF2-40B4-BE49-F238E27FC236}">
                <a16:creationId xmlns:a16="http://schemas.microsoft.com/office/drawing/2014/main" id="{C83E1E78-CB71-854F-7C82-3F7BE8D3C90C}"/>
              </a:ext>
            </a:extLst>
          </p:cNvPr>
          <p:cNvSpPr txBox="1"/>
          <p:nvPr/>
        </p:nvSpPr>
        <p:spPr>
          <a:xfrm>
            <a:off x="3803081" y="6010417"/>
            <a:ext cx="3312614" cy="707886"/>
          </a:xfrm>
          <a:prstGeom prst="rect">
            <a:avLst/>
          </a:prstGeom>
          <a:noFill/>
        </p:spPr>
        <p:txBody>
          <a:bodyPr wrap="square">
            <a:spAutoFit/>
          </a:bodyPr>
          <a:lstStyle/>
          <a:p>
            <a:r>
              <a:rPr lang="fr-CA" sz="2000" dirty="0"/>
              <a:t>Ajout à un critère concernant les accès véhiculaires</a:t>
            </a:r>
          </a:p>
        </p:txBody>
      </p:sp>
      <p:sp>
        <p:nvSpPr>
          <p:cNvPr id="10" name="Flèche : droite 9">
            <a:extLst>
              <a:ext uri="{FF2B5EF4-FFF2-40B4-BE49-F238E27FC236}">
                <a16:creationId xmlns:a16="http://schemas.microsoft.com/office/drawing/2014/main" id="{07D74BFB-31F8-1E35-FEBE-8F83781DD093}"/>
              </a:ext>
            </a:extLst>
          </p:cNvPr>
          <p:cNvSpPr/>
          <p:nvPr/>
        </p:nvSpPr>
        <p:spPr>
          <a:xfrm>
            <a:off x="7179663" y="6208832"/>
            <a:ext cx="696286" cy="320838"/>
          </a:xfrm>
          <a:prstGeom prst="rightArrow">
            <a:avLst/>
          </a:prstGeom>
          <a:solidFill>
            <a:srgbClr val="1569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415907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2BE03498-B9F6-308C-A74B-8ED9259FE1F3}"/>
              </a:ext>
            </a:extLst>
          </p:cNvPr>
          <p:cNvSpPr txBox="1"/>
          <p:nvPr>
            <p:custDataLst>
              <p:tags r:id="rId1"/>
            </p:custDataLst>
          </p:nvPr>
        </p:nvSpPr>
        <p:spPr>
          <a:xfrm>
            <a:off x="1404871" y="1653657"/>
            <a:ext cx="8698946" cy="1785104"/>
          </a:xfrm>
          <a:prstGeom prst="rect">
            <a:avLst/>
          </a:prstGeom>
          <a:noFill/>
          <a:ln>
            <a:noFill/>
          </a:ln>
        </p:spPr>
        <p:txBody>
          <a:bodyPr wrap="square" rtlCol="0">
            <a:spAutoFit/>
          </a:bodyPr>
          <a:lstStyle/>
          <a:p>
            <a:pPr algn="just">
              <a:buClr>
                <a:srgbClr val="156973"/>
              </a:buClr>
              <a:buSzPct val="130000"/>
            </a:pPr>
            <a:r>
              <a:rPr lang="fr-CA" sz="2000" dirty="0">
                <a:latin typeface="Arial" panose="020B0604020202020204" pitchFamily="34" charset="0"/>
                <a:cs typeface="Arial" panose="020B0604020202020204" pitchFamily="34" charset="0"/>
              </a:rPr>
              <a:t>Il n’est plus nécessaire de faire une demande de PIIA pour :</a:t>
            </a:r>
          </a:p>
          <a:p>
            <a:pPr algn="just">
              <a:buClr>
                <a:srgbClr val="156973"/>
              </a:buClr>
              <a:buSzPct val="130000"/>
            </a:pPr>
            <a:endParaRPr lang="fr-CA" dirty="0">
              <a:latin typeface="Arial" panose="020B0604020202020204" pitchFamily="34" charset="0"/>
              <a:cs typeface="Arial" panose="020B0604020202020204" pitchFamily="34" charset="0"/>
            </a:endParaRPr>
          </a:p>
          <a:p>
            <a:pPr marL="342900" indent="-342900" algn="just">
              <a:buClr>
                <a:srgbClr val="156973"/>
              </a:buClr>
              <a:buSzPct val="130000"/>
              <a:buFont typeface="Arial" panose="020B0604020202020204" pitchFamily="34" charset="0"/>
              <a:buChar char="•"/>
            </a:pPr>
            <a:r>
              <a:rPr lang="fr-CA" dirty="0">
                <a:latin typeface="Arial" panose="020B0604020202020204" pitchFamily="34" charset="0"/>
                <a:cs typeface="Arial" panose="020B0604020202020204" pitchFamily="34" charset="0"/>
              </a:rPr>
              <a:t>les aménagements paysagers dans le secteur du Vieux-Châteauguay;</a:t>
            </a:r>
          </a:p>
          <a:p>
            <a:pPr algn="just">
              <a:buClr>
                <a:srgbClr val="156973"/>
              </a:buClr>
              <a:buSzPct val="130000"/>
            </a:pPr>
            <a:endParaRPr lang="fr-CA" dirty="0">
              <a:latin typeface="Arial" panose="020B0604020202020204" pitchFamily="34" charset="0"/>
              <a:cs typeface="Arial" panose="020B0604020202020204" pitchFamily="34" charset="0"/>
            </a:endParaRPr>
          </a:p>
          <a:p>
            <a:pPr marL="342900" indent="-342900" algn="just">
              <a:buClr>
                <a:srgbClr val="156973"/>
              </a:buClr>
              <a:buSzPct val="130000"/>
              <a:buFont typeface="Arial" panose="020B0604020202020204" pitchFamily="34" charset="0"/>
              <a:buChar char="•"/>
            </a:pPr>
            <a:r>
              <a:rPr lang="fr-CA" dirty="0">
                <a:latin typeface="Arial" panose="020B0604020202020204" pitchFamily="34" charset="0"/>
                <a:cs typeface="Arial" panose="020B0604020202020204" pitchFamily="34" charset="0"/>
              </a:rPr>
              <a:t>peinturer </a:t>
            </a:r>
            <a:r>
              <a:rPr lang="fr-CA" u="sng" dirty="0">
                <a:latin typeface="Arial" panose="020B0604020202020204" pitchFamily="34" charset="0"/>
                <a:cs typeface="Arial" panose="020B0604020202020204" pitchFamily="34" charset="0"/>
              </a:rPr>
              <a:t>de la même couleur</a:t>
            </a:r>
            <a:r>
              <a:rPr lang="fr-CA" dirty="0">
                <a:latin typeface="Arial" panose="020B0604020202020204" pitchFamily="34" charset="0"/>
                <a:cs typeface="Arial" panose="020B0604020202020204" pitchFamily="34" charset="0"/>
              </a:rPr>
              <a:t> un immeuble dont le bâtiment principal a été construit avant 1920. </a:t>
            </a:r>
          </a:p>
        </p:txBody>
      </p:sp>
      <p:sp>
        <p:nvSpPr>
          <p:cNvPr id="7" name="Titre 1">
            <a:extLst>
              <a:ext uri="{FF2B5EF4-FFF2-40B4-BE49-F238E27FC236}">
                <a16:creationId xmlns:a16="http://schemas.microsoft.com/office/drawing/2014/main" id="{37F9D64D-2397-DC20-B3AA-A964B37F54F2}"/>
              </a:ext>
            </a:extLst>
          </p:cNvPr>
          <p:cNvSpPr txBox="1">
            <a:spLocks/>
          </p:cNvSpPr>
          <p:nvPr>
            <p:custDataLst>
              <p:tags r:id="rId2"/>
            </p:custDataLst>
          </p:nvPr>
        </p:nvSpPr>
        <p:spPr>
          <a:xfrm>
            <a:off x="1340037" y="552989"/>
            <a:ext cx="9511925" cy="85567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dirty="0">
                <a:latin typeface="Arial Black" panose="020B0A04020102020204" pitchFamily="34" charset="0"/>
              </a:rPr>
              <a:t>Modifications apportées</a:t>
            </a:r>
          </a:p>
        </p:txBody>
      </p:sp>
      <p:pic>
        <p:nvPicPr>
          <p:cNvPr id="11" name="Image 10">
            <a:extLst>
              <a:ext uri="{FF2B5EF4-FFF2-40B4-BE49-F238E27FC236}">
                <a16:creationId xmlns:a16="http://schemas.microsoft.com/office/drawing/2014/main" id="{FCE55ECA-FB2E-27B6-31DC-19A4C7190C82}"/>
              </a:ext>
            </a:extLst>
          </p:cNvPr>
          <p:cNvPicPr>
            <a:picLocks noChangeAspect="1"/>
          </p:cNvPicPr>
          <p:nvPr/>
        </p:nvPicPr>
        <p:blipFill>
          <a:blip r:embed="rId5"/>
          <a:stretch>
            <a:fillRect/>
          </a:stretch>
        </p:blipFill>
        <p:spPr>
          <a:xfrm>
            <a:off x="7259782" y="4248853"/>
            <a:ext cx="4638514" cy="1779616"/>
          </a:xfrm>
          <a:prstGeom prst="rect">
            <a:avLst/>
          </a:prstGeom>
        </p:spPr>
      </p:pic>
      <p:pic>
        <p:nvPicPr>
          <p:cNvPr id="15" name="Image 14">
            <a:extLst>
              <a:ext uri="{FF2B5EF4-FFF2-40B4-BE49-F238E27FC236}">
                <a16:creationId xmlns:a16="http://schemas.microsoft.com/office/drawing/2014/main" id="{5E59F913-D3D9-E162-D9A4-50969CEFC80E}"/>
              </a:ext>
            </a:extLst>
          </p:cNvPr>
          <p:cNvPicPr>
            <a:picLocks noChangeAspect="1"/>
          </p:cNvPicPr>
          <p:nvPr/>
        </p:nvPicPr>
        <p:blipFill>
          <a:blip r:embed="rId6"/>
          <a:stretch>
            <a:fillRect/>
          </a:stretch>
        </p:blipFill>
        <p:spPr>
          <a:xfrm>
            <a:off x="7717847" y="6028469"/>
            <a:ext cx="4104467" cy="553084"/>
          </a:xfrm>
          <a:prstGeom prst="rect">
            <a:avLst/>
          </a:prstGeom>
        </p:spPr>
      </p:pic>
    </p:spTree>
    <p:extLst>
      <p:ext uri="{BB962C8B-B14F-4D97-AF65-F5344CB8AC3E}">
        <p14:creationId xmlns:p14="http://schemas.microsoft.com/office/powerpoint/2010/main" val="1250286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BF50BFF1-7227-001B-21C8-0BD1DBCD1EA2}"/>
              </a:ext>
            </a:extLst>
          </p:cNvPr>
          <p:cNvSpPr txBox="1">
            <a:spLocks/>
          </p:cNvSpPr>
          <p:nvPr>
            <p:custDataLst>
              <p:tags r:id="rId1"/>
            </p:custDataLst>
          </p:nvPr>
        </p:nvSpPr>
        <p:spPr>
          <a:xfrm>
            <a:off x="1347557" y="257444"/>
            <a:ext cx="932246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dirty="0">
                <a:latin typeface="Arial Black" panose="020B0A04020102020204" pitchFamily="34" charset="0"/>
              </a:rPr>
              <a:t>Calendrier d’adoption</a:t>
            </a:r>
          </a:p>
          <a:p>
            <a:r>
              <a:rPr lang="fr-CA" sz="2000" b="1" dirty="0">
                <a:latin typeface="Arial Black" panose="020B0A04020102020204" pitchFamily="34" charset="0"/>
              </a:rPr>
              <a:t>Z-3600-13-23</a:t>
            </a:r>
            <a:endParaRPr lang="fr-CA" sz="2000" dirty="0"/>
          </a:p>
        </p:txBody>
      </p:sp>
      <p:graphicFrame>
        <p:nvGraphicFramePr>
          <p:cNvPr id="3" name="Tableau 2">
            <a:extLst>
              <a:ext uri="{FF2B5EF4-FFF2-40B4-BE49-F238E27FC236}">
                <a16:creationId xmlns:a16="http://schemas.microsoft.com/office/drawing/2014/main" id="{C87C47C8-B54F-42BE-786C-41FB66F38FF4}"/>
              </a:ext>
            </a:extLst>
          </p:cNvPr>
          <p:cNvGraphicFramePr>
            <a:graphicFrameLocks noGrp="1"/>
          </p:cNvGraphicFramePr>
          <p:nvPr>
            <p:custDataLst>
              <p:tags r:id="rId2"/>
            </p:custDataLst>
            <p:extLst>
              <p:ext uri="{D42A27DB-BD31-4B8C-83A1-F6EECF244321}">
                <p14:modId xmlns:p14="http://schemas.microsoft.com/office/powerpoint/2010/main" val="1995888403"/>
              </p:ext>
            </p:extLst>
          </p:nvPr>
        </p:nvGraphicFramePr>
        <p:xfrm>
          <a:off x="2710893" y="2073841"/>
          <a:ext cx="7271262" cy="2534540"/>
        </p:xfrm>
        <a:graphic>
          <a:graphicData uri="http://schemas.openxmlformats.org/drawingml/2006/table">
            <a:tbl>
              <a:tblPr firstRow="1" bandRow="1">
                <a:tableStyleId>{073A0DAA-6AF3-43AB-8588-CEC1D06C72B9}</a:tableStyleId>
              </a:tblPr>
              <a:tblGrid>
                <a:gridCol w="3635631">
                  <a:extLst>
                    <a:ext uri="{9D8B030D-6E8A-4147-A177-3AD203B41FA5}">
                      <a16:colId xmlns:a16="http://schemas.microsoft.com/office/drawing/2014/main" val="1431320805"/>
                    </a:ext>
                  </a:extLst>
                </a:gridCol>
                <a:gridCol w="3635631">
                  <a:extLst>
                    <a:ext uri="{9D8B030D-6E8A-4147-A177-3AD203B41FA5}">
                      <a16:colId xmlns:a16="http://schemas.microsoft.com/office/drawing/2014/main" val="3364531306"/>
                    </a:ext>
                  </a:extLst>
                </a:gridCol>
              </a:tblGrid>
              <a:tr h="442335">
                <a:tc>
                  <a:txBody>
                    <a:bodyPr/>
                    <a:lstStyle/>
                    <a:p>
                      <a:pPr algn="ctr"/>
                      <a:r>
                        <a:rPr lang="fr-CA" sz="2100" dirty="0"/>
                        <a:t>ÉTAPE</a:t>
                      </a:r>
                      <a:r>
                        <a:rPr lang="fr-CA" sz="2100" baseline="0" dirty="0"/>
                        <a:t>S</a:t>
                      </a:r>
                      <a:endParaRPr lang="fr-CA" sz="2100" dirty="0"/>
                    </a:p>
                  </a:txBody>
                  <a:tcPr marL="109069" marR="109069" marT="54535" marB="54535">
                    <a:solidFill>
                      <a:srgbClr val="156973"/>
                    </a:solidFill>
                  </a:tcPr>
                </a:tc>
                <a:tc>
                  <a:txBody>
                    <a:bodyPr/>
                    <a:lstStyle/>
                    <a:p>
                      <a:pPr algn="ctr"/>
                      <a:r>
                        <a:rPr lang="fr-CA" sz="2100" dirty="0"/>
                        <a:t>DATES</a:t>
                      </a:r>
                    </a:p>
                  </a:txBody>
                  <a:tcPr marL="109069" marR="109069" marT="54535" marB="54535">
                    <a:solidFill>
                      <a:srgbClr val="156973"/>
                    </a:solidFill>
                  </a:tcPr>
                </a:tc>
                <a:extLst>
                  <a:ext uri="{0D108BD9-81ED-4DB2-BD59-A6C34878D82A}">
                    <a16:rowId xmlns:a16="http://schemas.microsoft.com/office/drawing/2014/main" val="2984994365"/>
                  </a:ext>
                </a:extLst>
              </a:tr>
              <a:tr h="442335">
                <a:tc>
                  <a:txBody>
                    <a:bodyPr/>
                    <a:lstStyle/>
                    <a:p>
                      <a:r>
                        <a:rPr lang="fr-CA" sz="1600" b="0" baseline="0" dirty="0">
                          <a:solidFill>
                            <a:schemeClr val="tx1"/>
                          </a:solidFill>
                        </a:rPr>
                        <a:t>Projet de règlement</a:t>
                      </a:r>
                      <a:endParaRPr lang="fr-CA" sz="1600" b="0" dirty="0">
                        <a:solidFill>
                          <a:schemeClr val="tx1"/>
                        </a:solidFill>
                      </a:endParaRPr>
                    </a:p>
                  </a:txBody>
                  <a:tcPr marL="109069" marR="109069" marT="54535" marB="54535" anchor="ctr"/>
                </a:tc>
                <a:tc>
                  <a:txBody>
                    <a:bodyPr/>
                    <a:lstStyle/>
                    <a:p>
                      <a:pPr algn="ctr"/>
                      <a:r>
                        <a:rPr lang="fr-CA" sz="1600" b="0" dirty="0">
                          <a:solidFill>
                            <a:schemeClr val="tx1"/>
                          </a:solidFill>
                        </a:rPr>
                        <a:t>12 juin 2023</a:t>
                      </a:r>
                    </a:p>
                  </a:txBody>
                  <a:tcPr marL="109069" marR="109069" marT="54535" marB="54535" anchor="ctr"/>
                </a:tc>
                <a:extLst>
                  <a:ext uri="{0D108BD9-81ED-4DB2-BD59-A6C34878D82A}">
                    <a16:rowId xmlns:a16="http://schemas.microsoft.com/office/drawing/2014/main" val="3533638269"/>
                  </a:ext>
                </a:extLst>
              </a:tr>
              <a:tr h="304189">
                <a:tc>
                  <a:txBody>
                    <a:bodyPr/>
                    <a:lstStyle/>
                    <a:p>
                      <a:r>
                        <a:rPr lang="fr-CA" sz="1600" dirty="0">
                          <a:solidFill>
                            <a:schemeClr val="tx1"/>
                          </a:solidFill>
                        </a:rPr>
                        <a:t>Assemblée publique </a:t>
                      </a:r>
                    </a:p>
                  </a:txBody>
                  <a:tcPr marL="109069" marR="109069" marT="54535" marB="54535" anchor="ctr"/>
                </a:tc>
                <a:tc>
                  <a:txBody>
                    <a:bodyPr/>
                    <a:lstStyle/>
                    <a:p>
                      <a:pPr algn="ctr"/>
                      <a:r>
                        <a:rPr lang="fr-CA" sz="1600" dirty="0">
                          <a:solidFill>
                            <a:schemeClr val="tx1"/>
                          </a:solidFill>
                        </a:rPr>
                        <a:t>27 juin 2023</a:t>
                      </a:r>
                    </a:p>
                  </a:txBody>
                  <a:tcPr marL="109069" marR="109069" marT="54535" marB="54535" anchor="ctr"/>
                </a:tc>
                <a:extLst>
                  <a:ext uri="{0D108BD9-81ED-4DB2-BD59-A6C34878D82A}">
                    <a16:rowId xmlns:a16="http://schemas.microsoft.com/office/drawing/2014/main" val="3436872935"/>
                  </a:ext>
                </a:extLst>
              </a:tr>
              <a:tr h="442335">
                <a:tc>
                  <a:txBody>
                    <a:bodyPr/>
                    <a:lstStyle/>
                    <a:p>
                      <a:r>
                        <a:rPr lang="fr-CA" sz="1600" dirty="0">
                          <a:solidFill>
                            <a:schemeClr val="tx1"/>
                          </a:solidFill>
                        </a:rPr>
                        <a:t>Adoption</a:t>
                      </a:r>
                      <a:r>
                        <a:rPr lang="fr-CA" sz="1600" baseline="0" dirty="0">
                          <a:solidFill>
                            <a:schemeClr val="tx1"/>
                          </a:solidFill>
                        </a:rPr>
                        <a:t> finale </a:t>
                      </a:r>
                      <a:r>
                        <a:rPr lang="fr-CA" sz="1600" dirty="0">
                          <a:solidFill>
                            <a:schemeClr val="tx1"/>
                          </a:solidFill>
                        </a:rPr>
                        <a:t>(Ville) </a:t>
                      </a:r>
                    </a:p>
                  </a:txBody>
                  <a:tcPr marL="109069" marR="109069" marT="54535" marB="54535" anchor="ctr"/>
                </a:tc>
                <a:tc>
                  <a:txBody>
                    <a:bodyPr/>
                    <a:lstStyle/>
                    <a:p>
                      <a:pPr algn="ctr"/>
                      <a:r>
                        <a:rPr lang="fr-CA" sz="1600" dirty="0">
                          <a:solidFill>
                            <a:schemeClr val="tx1"/>
                          </a:solidFill>
                        </a:rPr>
                        <a:t>3 juillet 2023</a:t>
                      </a:r>
                    </a:p>
                  </a:txBody>
                  <a:tcPr marL="109069" marR="109069" marT="54535" marB="54535" anchor="ctr"/>
                </a:tc>
                <a:extLst>
                  <a:ext uri="{0D108BD9-81ED-4DB2-BD59-A6C34878D82A}">
                    <a16:rowId xmlns:a16="http://schemas.microsoft.com/office/drawing/2014/main" val="2741856401"/>
                  </a:ext>
                </a:extLst>
              </a:tr>
              <a:tr h="4122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600" baseline="0" dirty="0">
                          <a:solidFill>
                            <a:schemeClr val="tx1"/>
                          </a:solidFill>
                        </a:rPr>
                        <a:t>Adoption finale (MRC) </a:t>
                      </a:r>
                      <a:endParaRPr lang="fr-CA" sz="1600" dirty="0">
                        <a:solidFill>
                          <a:schemeClr val="tx1"/>
                        </a:solidFill>
                      </a:endParaRPr>
                    </a:p>
                  </a:txBody>
                  <a:tcPr marL="109069" marR="109069" marT="54535" marB="54535" anchor="ctr"/>
                </a:tc>
                <a:tc>
                  <a:txBody>
                    <a:bodyPr/>
                    <a:lstStyle/>
                    <a:p>
                      <a:pPr algn="ctr"/>
                      <a:r>
                        <a:rPr lang="fr-CA" sz="1600" dirty="0">
                          <a:solidFill>
                            <a:schemeClr val="tx1"/>
                          </a:solidFill>
                        </a:rPr>
                        <a:t>28 août 2023</a:t>
                      </a:r>
                    </a:p>
                  </a:txBody>
                  <a:tcPr marL="109069" marR="109069" marT="54535" marB="54535" anchor="ctr"/>
                </a:tc>
                <a:extLst>
                  <a:ext uri="{0D108BD9-81ED-4DB2-BD59-A6C34878D82A}">
                    <a16:rowId xmlns:a16="http://schemas.microsoft.com/office/drawing/2014/main" val="4023256390"/>
                  </a:ext>
                </a:extLst>
              </a:tr>
              <a:tr h="442335">
                <a:tc>
                  <a:txBody>
                    <a:bodyPr/>
                    <a:lstStyle/>
                    <a:p>
                      <a:r>
                        <a:rPr lang="fr-CA" sz="1600" dirty="0">
                          <a:solidFill>
                            <a:schemeClr val="tx1"/>
                          </a:solidFill>
                        </a:rPr>
                        <a:t>Entrée</a:t>
                      </a:r>
                      <a:r>
                        <a:rPr lang="fr-CA" sz="1600" baseline="0" dirty="0">
                          <a:solidFill>
                            <a:schemeClr val="tx1"/>
                          </a:solidFill>
                        </a:rPr>
                        <a:t> en vigueur </a:t>
                      </a:r>
                      <a:endParaRPr lang="fr-CA" sz="1600" dirty="0">
                        <a:solidFill>
                          <a:schemeClr val="tx1"/>
                        </a:solidFill>
                      </a:endParaRPr>
                    </a:p>
                  </a:txBody>
                  <a:tcPr marL="109069" marR="109069" marT="54535" marB="54535" anchor="ctr"/>
                </a:tc>
                <a:tc>
                  <a:txBody>
                    <a:bodyPr/>
                    <a:lstStyle/>
                    <a:p>
                      <a:pPr algn="ctr"/>
                      <a:r>
                        <a:rPr lang="fr-CA" sz="1600" dirty="0">
                          <a:solidFill>
                            <a:schemeClr val="tx1"/>
                          </a:solidFill>
                        </a:rPr>
                        <a:t>Début septembre 2023</a:t>
                      </a:r>
                    </a:p>
                  </a:txBody>
                  <a:tcPr marL="109069" marR="109069" marT="54535" marB="54535" anchor="ctr"/>
                </a:tc>
                <a:extLst>
                  <a:ext uri="{0D108BD9-81ED-4DB2-BD59-A6C34878D82A}">
                    <a16:rowId xmlns:a16="http://schemas.microsoft.com/office/drawing/2014/main" val="2410580741"/>
                  </a:ext>
                </a:extLst>
              </a:tr>
            </a:tbl>
          </a:graphicData>
        </a:graphic>
      </p:graphicFrame>
    </p:spTree>
    <p:extLst>
      <p:ext uri="{BB962C8B-B14F-4D97-AF65-F5344CB8AC3E}">
        <p14:creationId xmlns:p14="http://schemas.microsoft.com/office/powerpoint/2010/main" val="739686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2998C63-57F2-6315-EBCB-DF325340411A}"/>
              </a:ext>
            </a:extLst>
          </p:cNvPr>
          <p:cNvSpPr txBox="1"/>
          <p:nvPr>
            <p:custDataLst>
              <p:tags r:id="rId1"/>
            </p:custDataLst>
          </p:nvPr>
        </p:nvSpPr>
        <p:spPr>
          <a:xfrm>
            <a:off x="0" y="3149369"/>
            <a:ext cx="12192000" cy="1323439"/>
          </a:xfrm>
          <a:prstGeom prst="rect">
            <a:avLst/>
          </a:prstGeom>
          <a:noFill/>
        </p:spPr>
        <p:txBody>
          <a:bodyPr wrap="square" rtlCol="0">
            <a:spAutoFit/>
          </a:bodyPr>
          <a:lstStyle/>
          <a:p>
            <a:pPr algn="ctr"/>
            <a:r>
              <a:rPr lang="fr-CA" sz="8000" dirty="0">
                <a:solidFill>
                  <a:schemeClr val="bg1"/>
                </a:solidFill>
                <a:latin typeface="Arial Black" panose="020B0A04020102020204" pitchFamily="34" charset="0"/>
                <a:cs typeface="Arial" panose="020B0604020202020204" pitchFamily="34" charset="0"/>
              </a:rPr>
              <a:t>Questions?</a:t>
            </a:r>
          </a:p>
        </p:txBody>
      </p:sp>
    </p:spTree>
    <p:extLst>
      <p:ext uri="{BB962C8B-B14F-4D97-AF65-F5344CB8AC3E}">
        <p14:creationId xmlns:p14="http://schemas.microsoft.com/office/powerpoint/2010/main" val="299269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2998C63-57F2-6315-EBCB-DF325340411A}"/>
              </a:ext>
            </a:extLst>
          </p:cNvPr>
          <p:cNvSpPr txBox="1"/>
          <p:nvPr>
            <p:custDataLst>
              <p:tags r:id="rId1"/>
            </p:custDataLst>
          </p:nvPr>
        </p:nvSpPr>
        <p:spPr>
          <a:xfrm>
            <a:off x="3014662" y="3167841"/>
            <a:ext cx="6162675" cy="1631216"/>
          </a:xfrm>
          <a:prstGeom prst="rect">
            <a:avLst/>
          </a:prstGeom>
          <a:noFill/>
        </p:spPr>
        <p:txBody>
          <a:bodyPr wrap="square" rtlCol="0">
            <a:spAutoFit/>
          </a:bodyPr>
          <a:lstStyle/>
          <a:p>
            <a:pPr algn="ctr"/>
            <a:r>
              <a:rPr lang="fr-CA" sz="10000" dirty="0">
                <a:solidFill>
                  <a:schemeClr val="bg1"/>
                </a:solidFill>
                <a:latin typeface="Arial Black" panose="020B0A04020102020204" pitchFamily="34" charset="0"/>
                <a:cs typeface="Arial" panose="020B0604020202020204" pitchFamily="34" charset="0"/>
              </a:rPr>
              <a:t>Merci!</a:t>
            </a:r>
          </a:p>
        </p:txBody>
      </p:sp>
    </p:spTree>
    <p:extLst>
      <p:ext uri="{BB962C8B-B14F-4D97-AF65-F5344CB8AC3E}">
        <p14:creationId xmlns:p14="http://schemas.microsoft.com/office/powerpoint/2010/main" val="10849633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2417</TotalTime>
  <Words>288</Words>
  <Application>Microsoft Office PowerPoint</Application>
  <PresentationFormat>Grand écran</PresentationFormat>
  <Paragraphs>37</Paragraphs>
  <Slides>7</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7</vt:i4>
      </vt:variant>
    </vt:vector>
  </HeadingPairs>
  <TitlesOfParts>
    <vt:vector size="12" baseType="lpstr">
      <vt:lpstr>Arial</vt:lpstr>
      <vt:lpstr>Arial Black</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Ville de Châteauguay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Arsenault, Christine</dc:creator>
  <cp:lastModifiedBy>Laparé, Éric</cp:lastModifiedBy>
  <cp:revision>79</cp:revision>
  <cp:lastPrinted>2023-04-06T15:16:44Z</cp:lastPrinted>
  <dcterms:created xsi:type="dcterms:W3CDTF">2023-01-13T16:21:39Z</dcterms:created>
  <dcterms:modified xsi:type="dcterms:W3CDTF">2023-06-26T15:00:53Z</dcterms:modified>
</cp:coreProperties>
</file>