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02" r:id="rId3"/>
    <p:sldId id="304" r:id="rId4"/>
    <p:sldId id="298" r:id="rId5"/>
    <p:sldId id="285" r:id="rId6"/>
    <p:sldId id="283" r:id="rId7"/>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a:srgbClr val="156973"/>
    <a:srgbClr val="0B5959"/>
    <a:srgbClr val="2DB6B5"/>
    <a:srgbClr val="9CE8E6"/>
    <a:srgbClr val="57D8D5"/>
    <a:srgbClr val="DFF7F9"/>
    <a:srgbClr val="AEEAF0"/>
    <a:srgbClr val="008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0E4AB-3D3B-3E23-1DEE-652E8639DA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7D93D77-8796-5078-2469-4ADCEC9C0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B0E5110-F395-5F44-E847-9587736C1C09}"/>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772409AB-001A-D257-08D4-29A2C21871A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6251224-65E0-39F9-B1B6-EC839E5F390F}"/>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25347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DE477-9529-8029-BE74-E70C47B81A4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1F17DE7-D523-9011-CEA1-1F09BF3BF4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B50859-6CCA-C1F3-3A76-E0A15F11DA70}"/>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87EF8B17-D47A-3F80-130E-C64EACE214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C0A890E-0D1B-880B-DE2F-144C319E70AA}"/>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265129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6221A13-56F0-1A6D-DE46-53FCF85AF21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39600C3-FE69-1278-496F-5F627146028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7E3EAC7-97F4-9A03-814C-BD04E1F9353E}"/>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B6930DBB-722A-DD13-00EC-4EF97E43277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D534824-94F9-FDC3-E78E-F6EC88678257}"/>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121370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257F8-778A-8DF6-057A-C92C193FB62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5F7AC97-1EC5-3B48-92EE-B43E8A4B5C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CB99F0C-D7CD-F722-1A21-83A105653325}"/>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F1574AD5-AA9B-A3FC-312D-FB243BEC2CF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74B047F-510F-33EF-C4A9-9F17C4D128DA}"/>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191008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34034-77BC-AD08-879C-03ABF745A0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63F8D5E-0431-DC81-46A4-A6CF7EFFEF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B5C1AD-04C0-5944-E178-B22817106E32}"/>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BBF0B056-AB3E-E1C4-9205-D539FE4A399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813478-8D1B-86C6-3D0B-D69429594706}"/>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42751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4EE67E-87C9-837B-42D6-D64641B2876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DE00D6B-EDBD-D363-5DB0-0D03D2BDA48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388C750-7362-8B37-9149-4FCF4B634FB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F50E427-B451-17B6-B235-1E2BA6CB2FEE}"/>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6" name="Espace réservé du pied de page 5">
            <a:extLst>
              <a:ext uri="{FF2B5EF4-FFF2-40B4-BE49-F238E27FC236}">
                <a16:creationId xmlns:a16="http://schemas.microsoft.com/office/drawing/2014/main" id="{D6502DDF-87D2-C9DF-D1C4-A60C8376705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1662B4B-2EC5-40B7-4FEC-09C6C91B0B0E}"/>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423779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33AB6-CE55-86BB-BE0C-4874466CE3F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A3EAA81-9BA6-9812-951C-CC1F0374F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46716BA-1E00-F07C-5A27-634A005BBE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1F0771C-981C-9D20-3F7F-D07B4CFD3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BB2EDD6-99F5-F806-75D1-29C1DB6A9D9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086BA55-D177-8217-C203-04CCCF94A558}"/>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8" name="Espace réservé du pied de page 7">
            <a:extLst>
              <a:ext uri="{FF2B5EF4-FFF2-40B4-BE49-F238E27FC236}">
                <a16:creationId xmlns:a16="http://schemas.microsoft.com/office/drawing/2014/main" id="{71C23278-E0E4-0329-0CE3-D4AE308AD97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75C79235-674C-F416-88EF-D6F74430EE10}"/>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33022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09E7E-A894-023E-AD97-C5CC27FB37FE}"/>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E1F2FF3-5273-6072-BFCC-5DC6E7614DE7}"/>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4" name="Espace réservé du pied de page 3">
            <a:extLst>
              <a:ext uri="{FF2B5EF4-FFF2-40B4-BE49-F238E27FC236}">
                <a16:creationId xmlns:a16="http://schemas.microsoft.com/office/drawing/2014/main" id="{C63AF40E-CDE6-993B-DE9B-DF5E034FE7E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BF57006-002C-6D4A-E8E7-082E66A7182D}"/>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225634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C7B5F6-C2C7-14F5-BE5A-B58A2F04385F}"/>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3" name="Espace réservé du pied de page 2">
            <a:extLst>
              <a:ext uri="{FF2B5EF4-FFF2-40B4-BE49-F238E27FC236}">
                <a16:creationId xmlns:a16="http://schemas.microsoft.com/office/drawing/2014/main" id="{809388AA-0AA5-1474-63A7-AD76C6B1B6A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884E3F12-9351-1231-DB81-14A1350D5E44}"/>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417423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2CE55-988D-651F-8B4C-CBB78934EA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EE5E59E-941F-2A62-0773-C9F77338F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CCD4A2C-371C-F721-2CA8-986D8A10F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9DF976-2F46-17A3-7F6D-4B65687284FB}"/>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6" name="Espace réservé du pied de page 5">
            <a:extLst>
              <a:ext uri="{FF2B5EF4-FFF2-40B4-BE49-F238E27FC236}">
                <a16:creationId xmlns:a16="http://schemas.microsoft.com/office/drawing/2014/main" id="{C011B1FA-2953-EE6B-0021-88848DB2FE7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D126802-37ED-9CB0-57B2-B3C6D8803BF4}"/>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377430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142E9-8436-8577-0C7E-12D0317F37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8FA050F-B17E-5CD8-5DD9-F66694F9B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93BB013-7C64-C2C3-DCE6-B085D315F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2778C8-1809-2423-4CFD-5339DD866D25}"/>
              </a:ext>
            </a:extLst>
          </p:cNvPr>
          <p:cNvSpPr>
            <a:spLocks noGrp="1"/>
          </p:cNvSpPr>
          <p:nvPr>
            <p:ph type="dt" sz="half" idx="10"/>
          </p:nvPr>
        </p:nvSpPr>
        <p:spPr/>
        <p:txBody>
          <a:bodyPr/>
          <a:lstStyle/>
          <a:p>
            <a:fld id="{0062A6EC-E1C4-4BE6-BFC4-33772BECF900}" type="datetimeFigureOut">
              <a:rPr lang="fr-CA" smtClean="0"/>
              <a:t>2023-06-26</a:t>
            </a:fld>
            <a:endParaRPr lang="fr-CA"/>
          </a:p>
        </p:txBody>
      </p:sp>
      <p:sp>
        <p:nvSpPr>
          <p:cNvPr id="6" name="Espace réservé du pied de page 5">
            <a:extLst>
              <a:ext uri="{FF2B5EF4-FFF2-40B4-BE49-F238E27FC236}">
                <a16:creationId xmlns:a16="http://schemas.microsoft.com/office/drawing/2014/main" id="{E1F78816-B144-E640-E21D-9451FD4DE32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FD0BD19-36EF-9736-4392-1043090F0ECE}"/>
              </a:ext>
            </a:extLst>
          </p:cNvPr>
          <p:cNvSpPr>
            <a:spLocks noGrp="1"/>
          </p:cNvSpPr>
          <p:nvPr>
            <p:ph type="sldNum" sz="quarter" idx="12"/>
          </p:nvPr>
        </p:nvSpPr>
        <p:spPr/>
        <p:txBody>
          <a:bodyPr/>
          <a:lstStyle/>
          <a:p>
            <a:fld id="{7BD5D779-6B2C-485C-9626-0F651E6C96D6}" type="slidenum">
              <a:rPr lang="fr-CA" smtClean="0"/>
              <a:t>‹N°›</a:t>
            </a:fld>
            <a:endParaRPr lang="fr-CA"/>
          </a:p>
        </p:txBody>
      </p:sp>
    </p:spTree>
    <p:extLst>
      <p:ext uri="{BB962C8B-B14F-4D97-AF65-F5344CB8AC3E}">
        <p14:creationId xmlns:p14="http://schemas.microsoft.com/office/powerpoint/2010/main" val="191491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6930F5-8CE8-FA2A-48BD-62CD8E9AD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9B304D6-2073-192B-0FD4-CA1E0E291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2621F77-236D-BFBE-133B-BE50EE5FA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2A6EC-E1C4-4BE6-BFC4-33772BECF900}" type="datetimeFigureOut">
              <a:rPr lang="fr-CA" smtClean="0"/>
              <a:t>2023-06-26</a:t>
            </a:fld>
            <a:endParaRPr lang="fr-CA"/>
          </a:p>
        </p:txBody>
      </p:sp>
      <p:sp>
        <p:nvSpPr>
          <p:cNvPr id="5" name="Espace réservé du pied de page 4">
            <a:extLst>
              <a:ext uri="{FF2B5EF4-FFF2-40B4-BE49-F238E27FC236}">
                <a16:creationId xmlns:a16="http://schemas.microsoft.com/office/drawing/2014/main" id="{FA19EE53-B84E-CD70-CBF5-E67C03DBE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022A5CE-9761-02C6-A4F0-B58850585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5D779-6B2C-485C-9626-0F651E6C96D6}" type="slidenum">
              <a:rPr lang="fr-CA" smtClean="0"/>
              <a:t>‹N°›</a:t>
            </a:fld>
            <a:endParaRPr lang="fr-CA"/>
          </a:p>
        </p:txBody>
      </p:sp>
    </p:spTree>
    <p:extLst>
      <p:ext uri="{BB962C8B-B14F-4D97-AF65-F5344CB8AC3E}">
        <p14:creationId xmlns:p14="http://schemas.microsoft.com/office/powerpoint/2010/main" val="404108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BB5897-FE10-3FA0-0FE8-107CE0E68B22}"/>
              </a:ext>
            </a:extLst>
          </p:cNvPr>
          <p:cNvSpPr txBox="1"/>
          <p:nvPr>
            <p:custDataLst>
              <p:tags r:id="rId1"/>
            </p:custDataLst>
          </p:nvPr>
        </p:nvSpPr>
        <p:spPr>
          <a:xfrm>
            <a:off x="0" y="4608832"/>
            <a:ext cx="12192000" cy="1323439"/>
          </a:xfrm>
          <a:prstGeom prst="rect">
            <a:avLst/>
          </a:prstGeom>
          <a:noFill/>
        </p:spPr>
        <p:txBody>
          <a:bodyPr wrap="square" rtlCol="0">
            <a:spAutoFit/>
          </a:bodyPr>
          <a:lstStyle/>
          <a:p>
            <a:pPr algn="ctr"/>
            <a:r>
              <a:rPr lang="fr-CA" sz="2000" dirty="0">
                <a:solidFill>
                  <a:schemeClr val="bg1"/>
                </a:solidFill>
                <a:latin typeface="Arial" panose="020B0604020202020204" pitchFamily="34" charset="0"/>
                <a:cs typeface="Arial" panose="020B0604020202020204" pitchFamily="34" charset="0"/>
              </a:rPr>
              <a:t>27 juin 2023, 19 h</a:t>
            </a:r>
          </a:p>
          <a:p>
            <a:pPr algn="ctr"/>
            <a:r>
              <a:rPr lang="fr-CA" sz="2000" dirty="0">
                <a:solidFill>
                  <a:schemeClr val="bg1"/>
                </a:solidFill>
                <a:latin typeface="Arial" panose="020B0604020202020204" pitchFamily="34" charset="0"/>
                <a:cs typeface="Arial" panose="020B0604020202020204" pitchFamily="34" charset="0"/>
              </a:rPr>
              <a:t>Salle du conseil</a:t>
            </a:r>
          </a:p>
          <a:p>
            <a:pPr algn="ctr"/>
            <a:r>
              <a:rPr lang="fr-CA" sz="2000" dirty="0">
                <a:solidFill>
                  <a:schemeClr val="bg1"/>
                </a:solidFill>
                <a:latin typeface="Arial" panose="020B0604020202020204" pitchFamily="34" charset="0"/>
                <a:cs typeface="Arial" panose="020B0604020202020204" pitchFamily="34" charset="0"/>
              </a:rPr>
              <a:t>265, boulevard D’Anjou</a:t>
            </a:r>
          </a:p>
          <a:p>
            <a:pPr algn="ctr"/>
            <a:r>
              <a:rPr lang="fr-CA" sz="2000" dirty="0">
                <a:solidFill>
                  <a:schemeClr val="bg1"/>
                </a:solidFill>
                <a:latin typeface="Arial" panose="020B0604020202020204" pitchFamily="34" charset="0"/>
                <a:cs typeface="Arial" panose="020B0604020202020204" pitchFamily="34" charset="0"/>
              </a:rPr>
              <a:t>Châteauguay</a:t>
            </a:r>
          </a:p>
        </p:txBody>
      </p:sp>
      <p:sp>
        <p:nvSpPr>
          <p:cNvPr id="5" name="ZoneTexte 4">
            <a:extLst>
              <a:ext uri="{FF2B5EF4-FFF2-40B4-BE49-F238E27FC236}">
                <a16:creationId xmlns:a16="http://schemas.microsoft.com/office/drawing/2014/main" id="{CB0426C0-2C75-FDFD-7D0A-0DEBAD6F78D3}"/>
              </a:ext>
            </a:extLst>
          </p:cNvPr>
          <p:cNvSpPr txBox="1"/>
          <p:nvPr/>
        </p:nvSpPr>
        <p:spPr>
          <a:xfrm>
            <a:off x="285225" y="2458114"/>
            <a:ext cx="11621549" cy="1384995"/>
          </a:xfrm>
          <a:prstGeom prst="rect">
            <a:avLst/>
          </a:prstGeom>
          <a:noFill/>
        </p:spPr>
        <p:txBody>
          <a:bodyPr wrap="square">
            <a:spAutoFit/>
          </a:bodyPr>
          <a:lstStyle/>
          <a:p>
            <a:pPr algn="ctr"/>
            <a:r>
              <a:rPr lang="fr-CA" sz="2800" dirty="0">
                <a:solidFill>
                  <a:schemeClr val="bg1"/>
                </a:solidFill>
                <a:latin typeface="Arial Black" panose="020B0A04020102020204" pitchFamily="34" charset="0"/>
                <a:cs typeface="Arial" panose="020B0604020202020204" pitchFamily="34" charset="0"/>
              </a:rPr>
              <a:t>Règlement Z-4200-2-23 modifiant le règlement de démolition Z-4200-21 visant les bâtiments non patrimoniaux</a:t>
            </a:r>
          </a:p>
        </p:txBody>
      </p:sp>
    </p:spTree>
    <p:extLst>
      <p:ext uri="{BB962C8B-B14F-4D97-AF65-F5344CB8AC3E}">
        <p14:creationId xmlns:p14="http://schemas.microsoft.com/office/powerpoint/2010/main" val="338902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0E67852-0DD6-3590-6E4C-4393DAAC38B6}"/>
              </a:ext>
            </a:extLst>
          </p:cNvPr>
          <p:cNvSpPr txBox="1">
            <a:spLocks/>
          </p:cNvSpPr>
          <p:nvPr>
            <p:custDataLst>
              <p:tags r:id="rId1"/>
            </p:custDataLst>
          </p:nvPr>
        </p:nvSpPr>
        <p:spPr>
          <a:xfrm>
            <a:off x="1396556" y="318243"/>
            <a:ext cx="93821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latin typeface="Arial Black" panose="020B0A04020102020204" pitchFamily="34" charset="0"/>
              </a:rPr>
              <a:t>Modifications apportées</a:t>
            </a:r>
          </a:p>
        </p:txBody>
      </p:sp>
      <p:sp>
        <p:nvSpPr>
          <p:cNvPr id="10" name="ZoneTexte 9">
            <a:extLst>
              <a:ext uri="{FF2B5EF4-FFF2-40B4-BE49-F238E27FC236}">
                <a16:creationId xmlns:a16="http://schemas.microsoft.com/office/drawing/2014/main" id="{D324EE9F-5581-9165-0A56-335381226006}"/>
              </a:ext>
            </a:extLst>
          </p:cNvPr>
          <p:cNvSpPr txBox="1"/>
          <p:nvPr>
            <p:custDataLst>
              <p:tags r:id="rId2"/>
            </p:custDataLst>
          </p:nvPr>
        </p:nvSpPr>
        <p:spPr>
          <a:xfrm>
            <a:off x="1396555" y="667022"/>
            <a:ext cx="8586343" cy="707886"/>
          </a:xfrm>
          <a:prstGeom prst="rect">
            <a:avLst/>
          </a:prstGeom>
          <a:noFill/>
          <a:ln>
            <a:noFill/>
          </a:ln>
        </p:spPr>
        <p:txBody>
          <a:bodyPr wrap="square" rtlCol="0">
            <a:spAutoFit/>
          </a:bodyPr>
          <a:lstStyle/>
          <a:p>
            <a:pPr>
              <a:buClr>
                <a:srgbClr val="156973"/>
              </a:buClr>
              <a:buSzPct val="130000"/>
            </a:pPr>
            <a:r>
              <a:rPr lang="fr-CA" sz="2000" b="1" dirty="0">
                <a:latin typeface="Arial" panose="020B0604020202020204" pitchFamily="34" charset="0"/>
                <a:cs typeface="Arial" panose="020B0604020202020204" pitchFamily="34" charset="0"/>
              </a:rPr>
              <a:t>Démolitions soumises au comité de démolition</a:t>
            </a:r>
          </a:p>
          <a:p>
            <a:endParaRPr lang="fr-CA" sz="2000" dirty="0"/>
          </a:p>
        </p:txBody>
      </p:sp>
      <p:sp>
        <p:nvSpPr>
          <p:cNvPr id="23" name="ZoneTexte 22">
            <a:extLst>
              <a:ext uri="{FF2B5EF4-FFF2-40B4-BE49-F238E27FC236}">
                <a16:creationId xmlns:a16="http://schemas.microsoft.com/office/drawing/2014/main" id="{5BA08E01-9890-E728-7AFE-CFBF6CB82830}"/>
              </a:ext>
            </a:extLst>
          </p:cNvPr>
          <p:cNvSpPr txBox="1"/>
          <p:nvPr/>
        </p:nvSpPr>
        <p:spPr>
          <a:xfrm>
            <a:off x="2265028" y="1643806"/>
            <a:ext cx="9114850" cy="2308324"/>
          </a:xfrm>
          <a:prstGeom prst="rect">
            <a:avLst/>
          </a:prstGeom>
          <a:noFill/>
        </p:spPr>
        <p:txBody>
          <a:bodyPr wrap="square">
            <a:spAutoFit/>
          </a:bodyPr>
          <a:lstStyle/>
          <a:p>
            <a:endParaRPr lang="fr-CA" b="1" dirty="0">
              <a:solidFill>
                <a:srgbClr val="0B5959"/>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fr-CA" b="1" dirty="0">
                <a:solidFill>
                  <a:srgbClr val="0B5959"/>
                </a:solidFill>
                <a:latin typeface="Arial" panose="020B0604020202020204" pitchFamily="34" charset="0"/>
                <a:cs typeface="Arial" panose="020B0604020202020204" pitchFamily="34" charset="0"/>
              </a:rPr>
              <a:t>une démolition partielle (moins de 50%);</a:t>
            </a:r>
          </a:p>
          <a:p>
            <a:pPr marL="285750" indent="-285750">
              <a:buFont typeface="Courier New" panose="02070309020205020404" pitchFamily="49" charset="0"/>
              <a:buChar char="o"/>
            </a:pPr>
            <a:endParaRPr lang="fr-CA" b="1" dirty="0">
              <a:solidFill>
                <a:srgbClr val="0B5959"/>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fr-CA" b="1" dirty="0">
                <a:solidFill>
                  <a:srgbClr val="0B5959"/>
                </a:solidFill>
                <a:latin typeface="Arial" panose="020B0604020202020204" pitchFamily="34" charset="0"/>
                <a:cs typeface="Arial" panose="020B0604020202020204" pitchFamily="34" charset="0"/>
              </a:rPr>
              <a:t>la démolition d’un immeuble sinistré ou incendié;</a:t>
            </a:r>
          </a:p>
          <a:p>
            <a:pPr marL="285750" indent="-285750">
              <a:buFont typeface="Courier New" panose="02070309020205020404" pitchFamily="49" charset="0"/>
              <a:buChar char="o"/>
            </a:pPr>
            <a:endParaRPr lang="fr-CA" b="1" dirty="0">
              <a:solidFill>
                <a:srgbClr val="0B5959"/>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fr-CA" b="1" dirty="0">
                <a:solidFill>
                  <a:srgbClr val="0B5959"/>
                </a:solidFill>
                <a:latin typeface="Arial" panose="020B0604020202020204" pitchFamily="34" charset="0"/>
                <a:cs typeface="Arial" panose="020B0604020202020204" pitchFamily="34" charset="0"/>
              </a:rPr>
              <a:t>le déplacement d’un bâtiment.</a:t>
            </a:r>
          </a:p>
          <a:p>
            <a:endParaRPr lang="fr-CA" b="1" dirty="0">
              <a:solidFill>
                <a:srgbClr val="0B5959"/>
              </a:solidFill>
              <a:latin typeface="Arial" panose="020B0604020202020204" pitchFamily="34" charset="0"/>
              <a:cs typeface="Arial" panose="020B0604020202020204" pitchFamily="34" charset="0"/>
            </a:endParaRPr>
          </a:p>
          <a:p>
            <a:r>
              <a:rPr lang="fr-CA" b="1" dirty="0">
                <a:solidFill>
                  <a:srgbClr val="0B5959"/>
                </a:solidFill>
                <a:latin typeface="Arial" panose="020B0604020202020204" pitchFamily="34" charset="0"/>
                <a:cs typeface="Arial" panose="020B0604020202020204" pitchFamily="34" charset="0"/>
              </a:rPr>
              <a:t>	Une autorisation du comité de démolition n’est pas nécessaire.</a:t>
            </a:r>
          </a:p>
        </p:txBody>
      </p:sp>
      <p:sp>
        <p:nvSpPr>
          <p:cNvPr id="25" name="ZoneTexte 24">
            <a:extLst>
              <a:ext uri="{FF2B5EF4-FFF2-40B4-BE49-F238E27FC236}">
                <a16:creationId xmlns:a16="http://schemas.microsoft.com/office/drawing/2014/main" id="{FEE762FC-550E-01E8-AF19-A3318B2AC498}"/>
              </a:ext>
            </a:extLst>
          </p:cNvPr>
          <p:cNvSpPr txBox="1"/>
          <p:nvPr/>
        </p:nvSpPr>
        <p:spPr>
          <a:xfrm>
            <a:off x="1600900" y="1401432"/>
            <a:ext cx="3141883" cy="369332"/>
          </a:xfrm>
          <a:prstGeom prst="rect">
            <a:avLst/>
          </a:prstGeom>
          <a:solidFill>
            <a:schemeClr val="bg1">
              <a:lumMod val="85000"/>
            </a:schemeClr>
          </a:solidFill>
          <a:ln>
            <a:solidFill>
              <a:srgbClr val="156973"/>
            </a:solidFill>
          </a:ln>
        </p:spPr>
        <p:txBody>
          <a:bodyPr wrap="square">
            <a:spAutoFit/>
          </a:bodyPr>
          <a:lstStyle/>
          <a:p>
            <a:r>
              <a:rPr lang="fr-CA" b="1" dirty="0">
                <a:solidFill>
                  <a:srgbClr val="0B5959"/>
                </a:solidFill>
                <a:latin typeface="Arial" panose="020B0604020202020204" pitchFamily="34" charset="0"/>
                <a:cs typeface="Arial" panose="020B0604020202020204" pitchFamily="34" charset="0"/>
              </a:rPr>
              <a:t>Alléger le processus pour :</a:t>
            </a:r>
          </a:p>
        </p:txBody>
      </p:sp>
      <p:sp>
        <p:nvSpPr>
          <p:cNvPr id="28" name="Flèche : angle droit 27">
            <a:extLst>
              <a:ext uri="{FF2B5EF4-FFF2-40B4-BE49-F238E27FC236}">
                <a16:creationId xmlns:a16="http://schemas.microsoft.com/office/drawing/2014/main" id="{4C4FBD58-019B-FC3E-E22D-598AB4B6CD35}"/>
              </a:ext>
            </a:extLst>
          </p:cNvPr>
          <p:cNvSpPr/>
          <p:nvPr/>
        </p:nvSpPr>
        <p:spPr>
          <a:xfrm rot="5400000">
            <a:off x="2525086" y="3330429"/>
            <a:ext cx="406865" cy="70048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596DA339-EE7F-FBFD-1AF7-294DBD7F74E9}"/>
              </a:ext>
            </a:extLst>
          </p:cNvPr>
          <p:cNvSpPr txBox="1"/>
          <p:nvPr/>
        </p:nvSpPr>
        <p:spPr>
          <a:xfrm>
            <a:off x="1283516" y="4467955"/>
            <a:ext cx="6870584" cy="1338828"/>
          </a:xfrm>
          <a:prstGeom prst="rect">
            <a:avLst/>
          </a:prstGeom>
          <a:noFill/>
        </p:spPr>
        <p:txBody>
          <a:bodyPr wrap="square">
            <a:spAutoFit/>
          </a:bodyPr>
          <a:lstStyle/>
          <a:p>
            <a:pPr algn="just"/>
            <a:r>
              <a:rPr lang="fr-CA" sz="900" b="1" u="sng" dirty="0">
                <a:effectLst/>
                <a:latin typeface="Arial" panose="020B0604020202020204" pitchFamily="34" charset="0"/>
                <a:ea typeface="Times New Roman" panose="02020603050405020304" pitchFamily="18" charset="0"/>
                <a:cs typeface="Times New Roman" panose="02020603050405020304" pitchFamily="18" charset="0"/>
              </a:rPr>
              <a:t>Modifications à l’article 3.1</a:t>
            </a:r>
            <a:endParaRPr lang="fr-CA" sz="10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A"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900" dirty="0">
                <a:effectLst/>
                <a:latin typeface="Arial" panose="020B0604020202020204" pitchFamily="34" charset="0"/>
                <a:ea typeface="Times New Roman" panose="02020603050405020304" pitchFamily="18" charset="0"/>
                <a:cs typeface="Times New Roman" panose="02020603050405020304" pitchFamily="18" charset="0"/>
              </a:rPr>
              <a:t>La démolition d’un immeuble est interdite, à moins que le propriétaire n’ait au préalable obtenu du comité une autorisation de démolition; un certificat d’autorisation délivré par le fonctionnaire désigné fait foi de cette autorisation du conseil.</a:t>
            </a:r>
            <a:endParaRPr lang="fr-CA"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A"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900" dirty="0">
                <a:effectLst/>
                <a:latin typeface="Arial" panose="020B0604020202020204" pitchFamily="34" charset="0"/>
                <a:ea typeface="Times New Roman" panose="02020603050405020304" pitchFamily="18" charset="0"/>
                <a:cs typeface="Times New Roman" panose="02020603050405020304" pitchFamily="18" charset="0"/>
              </a:rPr>
              <a:t>Le premier alinéa et toutes les dispositions pertinentes du présent règlement ne s’appliquent pas dans les cas suivants :</a:t>
            </a:r>
            <a:endParaRPr lang="fr-CA"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A" sz="1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lvl="0" indent="-342900" algn="just">
              <a:buFont typeface="+mj-lt"/>
              <a:buAutoNum type="alphaLcParenR"/>
            </a:pPr>
            <a:r>
              <a:rPr lang="fr-CA" sz="900" dirty="0">
                <a:effectLst/>
                <a:latin typeface="Arial" panose="020B0604020202020204" pitchFamily="34" charset="0"/>
                <a:ea typeface="Times New Roman" panose="02020603050405020304" pitchFamily="18" charset="0"/>
              </a:rPr>
              <a:t>la démolition n’excédant pas 50 % de la superficie de plancher de tout </a:t>
            </a:r>
            <a:r>
              <a:rPr lang="fr-CA" sz="900" strike="sngStrike" dirty="0">
                <a:solidFill>
                  <a:srgbClr val="FF0000"/>
                </a:solidFill>
                <a:effectLst/>
                <a:latin typeface="Arial" panose="020B0604020202020204" pitchFamily="34" charset="0"/>
                <a:ea typeface="Times New Roman" panose="02020603050405020304" pitchFamily="18" charset="0"/>
              </a:rPr>
              <a:t>l’</a:t>
            </a:r>
            <a:r>
              <a:rPr lang="fr-CA" sz="900" dirty="0">
                <a:effectLst/>
                <a:latin typeface="Arial" panose="020B0604020202020204" pitchFamily="34" charset="0"/>
                <a:ea typeface="Times New Roman" panose="02020603050405020304" pitchFamily="18" charset="0"/>
              </a:rPr>
              <a:t>immeuble </a:t>
            </a:r>
            <a:r>
              <a:rPr lang="fr-CA" sz="900" strike="sngStrike" dirty="0">
                <a:solidFill>
                  <a:srgbClr val="FF0000"/>
                </a:solidFill>
                <a:effectLst/>
                <a:latin typeface="Arial" panose="020B0604020202020204" pitchFamily="34" charset="0"/>
                <a:ea typeface="Times New Roman" panose="02020603050405020304" pitchFamily="18" charset="0"/>
              </a:rPr>
              <a:t>pour tous les bâtiments construits en 1940 et plus</a:t>
            </a:r>
            <a:r>
              <a:rPr lang="fr-CA" sz="900" dirty="0">
                <a:effectLst/>
                <a:latin typeface="Arial" panose="020B0604020202020204" pitchFamily="34" charset="0"/>
                <a:ea typeface="Times New Roman" panose="02020603050405020304" pitchFamily="18" charset="0"/>
              </a:rPr>
              <a:t>;</a:t>
            </a:r>
            <a:endParaRPr lang="fr-CA" sz="10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0733DBE6-EE82-3FC8-D140-C89094D2BD92}"/>
              </a:ext>
            </a:extLst>
          </p:cNvPr>
          <p:cNvSpPr txBox="1"/>
          <p:nvPr/>
        </p:nvSpPr>
        <p:spPr>
          <a:xfrm>
            <a:off x="1617678" y="5864491"/>
            <a:ext cx="6620312" cy="646331"/>
          </a:xfrm>
          <a:prstGeom prst="rect">
            <a:avLst/>
          </a:prstGeom>
          <a:noFill/>
        </p:spPr>
        <p:txBody>
          <a:bodyPr wrap="square">
            <a:spAutoFit/>
          </a:bodyPr>
          <a:lstStyle/>
          <a:p>
            <a:pPr lvl="0" algn="just"/>
            <a:r>
              <a:rPr lang="fr-CA" sz="900" dirty="0">
                <a:effectLst/>
                <a:latin typeface="Arial" panose="020B0604020202020204" pitchFamily="34" charset="0"/>
                <a:ea typeface="Times New Roman" panose="02020603050405020304" pitchFamily="18" charset="0"/>
              </a:rPr>
              <a:t>la démolition d’un immeuble incendié ou autrement sinistré, s’il est démontré par le dépôt d’un rapport préparé par un ingénieur membre de son ordre professionnel que les fondations ou la majorité des structures du bâtiment ne permettent plus leur utilisation de façon sécuritaire et conforme aux lois, codes et règlements en vigueur. </a:t>
            </a:r>
            <a:r>
              <a:rPr lang="fr-CA" sz="900" strike="sngStrike" dirty="0">
                <a:solidFill>
                  <a:srgbClr val="FF0000"/>
                </a:solidFill>
                <a:effectLst/>
                <a:latin typeface="Arial" panose="020B0604020202020204" pitchFamily="34" charset="0"/>
                <a:ea typeface="Times New Roman" panose="02020603050405020304" pitchFamily="18" charset="0"/>
              </a:rPr>
              <a:t>Ceci s’applique uniquement dans le cas où les travaux sont assujettis à l’approbation d’un plan d’implantation et d’intégration architecturale</a:t>
            </a:r>
            <a:r>
              <a:rPr lang="fr-CA" sz="900" dirty="0">
                <a:effectLst/>
                <a:latin typeface="Arial" panose="020B0604020202020204" pitchFamily="34" charset="0"/>
                <a:ea typeface="Times New Roman" panose="02020603050405020304" pitchFamily="18" charset="0"/>
              </a:rPr>
              <a:t>;</a:t>
            </a:r>
            <a:endParaRPr lang="fr-CA" sz="10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43E0081F-C78C-71E8-87D6-EFF7C950C1EA}"/>
              </a:ext>
            </a:extLst>
          </p:cNvPr>
          <p:cNvSpPr txBox="1"/>
          <p:nvPr/>
        </p:nvSpPr>
        <p:spPr>
          <a:xfrm>
            <a:off x="1270929" y="5877844"/>
            <a:ext cx="346749" cy="230832"/>
          </a:xfrm>
          <a:prstGeom prst="rect">
            <a:avLst/>
          </a:prstGeom>
          <a:noFill/>
        </p:spPr>
        <p:txBody>
          <a:bodyPr wrap="square">
            <a:spAutoFit/>
          </a:bodyPr>
          <a:lstStyle/>
          <a:p>
            <a:pPr algn="just"/>
            <a:r>
              <a:rPr lang="fr-CA" sz="900" dirty="0">
                <a:latin typeface="Arial" panose="020B0604020202020204" pitchFamily="34" charset="0"/>
                <a:ea typeface="Times New Roman" panose="02020603050405020304" pitchFamily="18" charset="0"/>
                <a:cs typeface="Times New Roman" panose="02020603050405020304" pitchFamily="18" charset="0"/>
              </a:rPr>
              <a:t>c)</a:t>
            </a:r>
            <a:endParaRPr lang="fr-CA" sz="10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A4255A9F-DF8C-3EFF-A430-212ED7743C4E}"/>
              </a:ext>
            </a:extLst>
          </p:cNvPr>
          <p:cNvSpPr txBox="1"/>
          <p:nvPr/>
        </p:nvSpPr>
        <p:spPr>
          <a:xfrm>
            <a:off x="1617678" y="6524175"/>
            <a:ext cx="1821808" cy="230832"/>
          </a:xfrm>
          <a:prstGeom prst="rect">
            <a:avLst/>
          </a:prstGeom>
          <a:noFill/>
        </p:spPr>
        <p:txBody>
          <a:bodyPr wrap="square">
            <a:spAutoFit/>
          </a:bodyPr>
          <a:lstStyle/>
          <a:p>
            <a:pPr lvl="0" algn="just"/>
            <a:r>
              <a:rPr lang="fr-CA" sz="900" dirty="0">
                <a:solidFill>
                  <a:srgbClr val="00682F"/>
                </a:solidFill>
                <a:latin typeface="Arial" panose="020B0604020202020204" pitchFamily="34" charset="0"/>
                <a:ea typeface="Times New Roman" panose="02020603050405020304" pitchFamily="18" charset="0"/>
              </a:rPr>
              <a:t>l</a:t>
            </a:r>
            <a:r>
              <a:rPr lang="fr-CA" sz="900" dirty="0">
                <a:solidFill>
                  <a:srgbClr val="00682F"/>
                </a:solidFill>
                <a:effectLst/>
                <a:latin typeface="Arial" panose="020B0604020202020204" pitchFamily="34" charset="0"/>
                <a:ea typeface="Times New Roman" panose="02020603050405020304" pitchFamily="18" charset="0"/>
              </a:rPr>
              <a:t>e déplacement d’un bâtiment.</a:t>
            </a:r>
            <a:endParaRPr lang="fr-CA" sz="1000" dirty="0">
              <a:solidFill>
                <a:srgbClr val="00682F"/>
              </a:solidFill>
              <a:effectLst/>
              <a:latin typeface="Times New Roman" panose="02020603050405020304" pitchFamily="18" charset="0"/>
              <a:ea typeface="Times New Roman" panose="02020603050405020304" pitchFamily="18" charset="0"/>
            </a:endParaRPr>
          </a:p>
        </p:txBody>
      </p:sp>
      <p:sp>
        <p:nvSpPr>
          <p:cNvPr id="9" name="ZoneTexte 8">
            <a:extLst>
              <a:ext uri="{FF2B5EF4-FFF2-40B4-BE49-F238E27FC236}">
                <a16:creationId xmlns:a16="http://schemas.microsoft.com/office/drawing/2014/main" id="{E8F4DB9B-1761-EB7E-F656-02731AA1405A}"/>
              </a:ext>
            </a:extLst>
          </p:cNvPr>
          <p:cNvSpPr txBox="1"/>
          <p:nvPr/>
        </p:nvSpPr>
        <p:spPr>
          <a:xfrm>
            <a:off x="1270929" y="6538927"/>
            <a:ext cx="346750" cy="230832"/>
          </a:xfrm>
          <a:prstGeom prst="rect">
            <a:avLst/>
          </a:prstGeom>
          <a:noFill/>
        </p:spPr>
        <p:txBody>
          <a:bodyPr wrap="square">
            <a:spAutoFit/>
          </a:bodyPr>
          <a:lstStyle/>
          <a:p>
            <a:pPr algn="just"/>
            <a:r>
              <a:rPr lang="fr-CA" sz="900" dirty="0">
                <a:solidFill>
                  <a:srgbClr val="00682F"/>
                </a:solidFill>
                <a:latin typeface="Arial" panose="020B0604020202020204" pitchFamily="34" charset="0"/>
                <a:ea typeface="Times New Roman" panose="02020603050405020304" pitchFamily="18" charset="0"/>
                <a:cs typeface="Times New Roman" panose="02020603050405020304" pitchFamily="18" charset="0"/>
              </a:rPr>
              <a:t>i)</a:t>
            </a:r>
            <a:endParaRPr lang="fr-CA" sz="1000" dirty="0">
              <a:solidFill>
                <a:srgbClr val="00682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618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0E67852-0DD6-3590-6E4C-4393DAAC38B6}"/>
              </a:ext>
            </a:extLst>
          </p:cNvPr>
          <p:cNvSpPr txBox="1">
            <a:spLocks/>
          </p:cNvSpPr>
          <p:nvPr>
            <p:custDataLst>
              <p:tags r:id="rId1"/>
            </p:custDataLst>
          </p:nvPr>
        </p:nvSpPr>
        <p:spPr>
          <a:xfrm>
            <a:off x="1396556" y="318243"/>
            <a:ext cx="93821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latin typeface="Arial Black" panose="020B0A04020102020204" pitchFamily="34" charset="0"/>
              </a:rPr>
              <a:t>Modifications apportées</a:t>
            </a:r>
          </a:p>
        </p:txBody>
      </p:sp>
      <p:sp>
        <p:nvSpPr>
          <p:cNvPr id="10" name="ZoneTexte 9">
            <a:extLst>
              <a:ext uri="{FF2B5EF4-FFF2-40B4-BE49-F238E27FC236}">
                <a16:creationId xmlns:a16="http://schemas.microsoft.com/office/drawing/2014/main" id="{D324EE9F-5581-9165-0A56-335381226006}"/>
              </a:ext>
            </a:extLst>
          </p:cNvPr>
          <p:cNvSpPr txBox="1"/>
          <p:nvPr>
            <p:custDataLst>
              <p:tags r:id="rId2"/>
            </p:custDataLst>
          </p:nvPr>
        </p:nvSpPr>
        <p:spPr>
          <a:xfrm>
            <a:off x="1396555" y="667022"/>
            <a:ext cx="8972237" cy="707886"/>
          </a:xfrm>
          <a:prstGeom prst="rect">
            <a:avLst/>
          </a:prstGeom>
          <a:noFill/>
          <a:ln>
            <a:noFill/>
          </a:ln>
        </p:spPr>
        <p:txBody>
          <a:bodyPr wrap="square" rtlCol="0">
            <a:spAutoFit/>
          </a:bodyPr>
          <a:lstStyle/>
          <a:p>
            <a:pPr>
              <a:buClr>
                <a:srgbClr val="156973"/>
              </a:buClr>
              <a:buSzPct val="130000"/>
            </a:pPr>
            <a:r>
              <a:rPr lang="fr-CA" sz="2000" b="1" dirty="0">
                <a:latin typeface="Arial" panose="020B0604020202020204" pitchFamily="34" charset="0"/>
                <a:cs typeface="Arial" panose="020B0604020202020204" pitchFamily="34" charset="0"/>
              </a:rPr>
              <a:t>Traitement d’une demande de certificat d’autorisation</a:t>
            </a:r>
          </a:p>
          <a:p>
            <a:endParaRPr lang="fr-CA" sz="2000" dirty="0"/>
          </a:p>
        </p:txBody>
      </p:sp>
      <p:sp>
        <p:nvSpPr>
          <p:cNvPr id="3" name="ZoneTexte 2">
            <a:extLst>
              <a:ext uri="{FF2B5EF4-FFF2-40B4-BE49-F238E27FC236}">
                <a16:creationId xmlns:a16="http://schemas.microsoft.com/office/drawing/2014/main" id="{D958EF27-5B73-D665-8E16-0096048749EE}"/>
              </a:ext>
            </a:extLst>
          </p:cNvPr>
          <p:cNvSpPr txBox="1"/>
          <p:nvPr/>
        </p:nvSpPr>
        <p:spPr>
          <a:xfrm>
            <a:off x="1128114" y="5350980"/>
            <a:ext cx="7524926" cy="1323439"/>
          </a:xfrm>
          <a:prstGeom prst="rect">
            <a:avLst/>
          </a:prstGeom>
          <a:noFill/>
        </p:spPr>
        <p:txBody>
          <a:bodyPr wrap="square">
            <a:spAutoFit/>
          </a:bodyPr>
          <a:lstStyle/>
          <a:p>
            <a:pPr marL="630555" indent="-630555" algn="just"/>
            <a:r>
              <a:rPr lang="fr-CA" sz="1100" dirty="0">
                <a:effectLst/>
                <a:latin typeface="Arial" panose="020B0604020202020204" pitchFamily="34" charset="0"/>
                <a:ea typeface="Times New Roman" panose="02020603050405020304" pitchFamily="18" charset="0"/>
                <a:cs typeface="Times New Roman" panose="02020603050405020304" pitchFamily="18" charset="0"/>
              </a:rPr>
              <a:t>5.4.1 	Sous réserve des dispositions applicables du présent chapitre, un programme de réutilisation du sol dégagé n’est pas requis pour une demande de certificat d’autorisation, lorsque l’immeuble est non patrimonial et nuisible. Toutefois, le requérant doit démontrer à l’aide d’un rapport préparé par un professionnel que l’état du bâtiment cause un préjudice à la sécurité des personnes ou que le bâtiment n’est plus assurable.</a:t>
            </a:r>
            <a:endParaRPr lang="fr-CA"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r>
              <a:rPr lang="fr-C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A"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630555" algn="just"/>
            <a:r>
              <a:rPr lang="fr-CA" sz="1100" dirty="0">
                <a:effectLst/>
                <a:latin typeface="Arial" panose="020B0604020202020204" pitchFamily="34" charset="0"/>
                <a:ea typeface="Times New Roman" panose="02020603050405020304" pitchFamily="18" charset="0"/>
                <a:cs typeface="Times New Roman" panose="02020603050405020304" pitchFamily="18" charset="0"/>
              </a:rPr>
              <a:t>Cependant, si dans un délai de 6 mois suivant la démolition de l’immeuble, aucun nouveau bâtiment n’est construit, le terrain devra être aménagé, engazonné et tenu en bonne condition.</a:t>
            </a:r>
            <a:endParaRPr lang="fr-CA"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4513CAD-5B80-7702-B715-1E4F324920BE}"/>
              </a:ext>
            </a:extLst>
          </p:cNvPr>
          <p:cNvSpPr/>
          <p:nvPr/>
        </p:nvSpPr>
        <p:spPr>
          <a:xfrm>
            <a:off x="1128114" y="4983161"/>
            <a:ext cx="2298584" cy="367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a:solidFill>
                  <a:schemeClr val="tx1"/>
                </a:solidFill>
              </a:rPr>
              <a:t>Ajout de l’article 5.4.1</a:t>
            </a:r>
          </a:p>
        </p:txBody>
      </p:sp>
      <p:sp>
        <p:nvSpPr>
          <p:cNvPr id="6" name="ZoneTexte 5">
            <a:extLst>
              <a:ext uri="{FF2B5EF4-FFF2-40B4-BE49-F238E27FC236}">
                <a16:creationId xmlns:a16="http://schemas.microsoft.com/office/drawing/2014/main" id="{DD232DCE-5F54-CFC6-931E-BDF4D561165A}"/>
              </a:ext>
            </a:extLst>
          </p:cNvPr>
          <p:cNvSpPr txBox="1"/>
          <p:nvPr/>
        </p:nvSpPr>
        <p:spPr>
          <a:xfrm>
            <a:off x="2888008" y="2581011"/>
            <a:ext cx="7380117" cy="923330"/>
          </a:xfrm>
          <a:prstGeom prst="rect">
            <a:avLst/>
          </a:prstGeom>
          <a:noFill/>
        </p:spPr>
        <p:txBody>
          <a:bodyPr wrap="square" rtlCol="0">
            <a:spAutoFit/>
          </a:bodyPr>
          <a:lstStyle/>
          <a:p>
            <a:pPr algn="just"/>
            <a:r>
              <a:rPr lang="fr-CA" b="1" dirty="0">
                <a:solidFill>
                  <a:srgbClr val="0B5959"/>
                </a:solidFill>
                <a:latin typeface="Arial" panose="020B0604020202020204" pitchFamily="34" charset="0"/>
                <a:cs typeface="Arial" panose="020B0604020202020204" pitchFamily="34" charset="0"/>
              </a:rPr>
              <a:t>Lorsqu’un bâtiment présente des risques pour la sécurité des personnes ou qu’il n’est plus assurable, il n’est pas nécessaire de présenter un programme de réutilisation du sol dégagé.</a:t>
            </a:r>
          </a:p>
        </p:txBody>
      </p:sp>
      <p:sp>
        <p:nvSpPr>
          <p:cNvPr id="2" name="ZoneTexte 1">
            <a:extLst>
              <a:ext uri="{FF2B5EF4-FFF2-40B4-BE49-F238E27FC236}">
                <a16:creationId xmlns:a16="http://schemas.microsoft.com/office/drawing/2014/main" id="{0A1AA199-8772-F00B-7D3A-543DB6F74C8A}"/>
              </a:ext>
            </a:extLst>
          </p:cNvPr>
          <p:cNvSpPr txBox="1"/>
          <p:nvPr/>
        </p:nvSpPr>
        <p:spPr>
          <a:xfrm>
            <a:off x="1518408" y="1431507"/>
            <a:ext cx="3141883" cy="369332"/>
          </a:xfrm>
          <a:prstGeom prst="rect">
            <a:avLst/>
          </a:prstGeom>
          <a:solidFill>
            <a:schemeClr val="bg1">
              <a:lumMod val="85000"/>
            </a:schemeClr>
          </a:solidFill>
          <a:ln>
            <a:solidFill>
              <a:srgbClr val="156973"/>
            </a:solidFill>
          </a:ln>
        </p:spPr>
        <p:txBody>
          <a:bodyPr wrap="square">
            <a:spAutoFit/>
          </a:bodyPr>
          <a:lstStyle/>
          <a:p>
            <a:r>
              <a:rPr lang="fr-CA" b="1" dirty="0">
                <a:solidFill>
                  <a:srgbClr val="0B5959"/>
                </a:solidFill>
                <a:latin typeface="Arial" panose="020B0604020202020204" pitchFamily="34" charset="0"/>
                <a:cs typeface="Arial" panose="020B0604020202020204" pitchFamily="34" charset="0"/>
              </a:rPr>
              <a:t>Alléger le processus pour :</a:t>
            </a:r>
          </a:p>
        </p:txBody>
      </p:sp>
      <p:sp>
        <p:nvSpPr>
          <p:cNvPr id="9" name="ZoneTexte 8">
            <a:extLst>
              <a:ext uri="{FF2B5EF4-FFF2-40B4-BE49-F238E27FC236}">
                <a16:creationId xmlns:a16="http://schemas.microsoft.com/office/drawing/2014/main" id="{31E4ADD4-5C52-9B86-694B-F815F4C95B93}"/>
              </a:ext>
            </a:extLst>
          </p:cNvPr>
          <p:cNvSpPr txBox="1"/>
          <p:nvPr/>
        </p:nvSpPr>
        <p:spPr>
          <a:xfrm>
            <a:off x="1688284" y="2011625"/>
            <a:ext cx="6094602" cy="369332"/>
          </a:xfrm>
          <a:prstGeom prst="rect">
            <a:avLst/>
          </a:prstGeom>
          <a:noFill/>
        </p:spPr>
        <p:txBody>
          <a:bodyPr wrap="square">
            <a:spAutoFit/>
          </a:bodyPr>
          <a:lstStyle/>
          <a:p>
            <a:pPr marL="285750" indent="-285750">
              <a:buFont typeface="Courier New" panose="02070309020205020404" pitchFamily="49" charset="0"/>
              <a:buChar char="o"/>
            </a:pPr>
            <a:r>
              <a:rPr lang="fr-CA" b="1" dirty="0">
                <a:solidFill>
                  <a:srgbClr val="0B5959"/>
                </a:solidFill>
                <a:latin typeface="Arial" panose="020B0604020202020204" pitchFamily="34" charset="0"/>
                <a:cs typeface="Arial" panose="020B0604020202020204" pitchFamily="34" charset="0"/>
              </a:rPr>
              <a:t>un bâtiment nuisible et non patrimonial</a:t>
            </a:r>
          </a:p>
        </p:txBody>
      </p:sp>
      <p:sp>
        <p:nvSpPr>
          <p:cNvPr id="11" name="Flèche : angle droit 10">
            <a:extLst>
              <a:ext uri="{FF2B5EF4-FFF2-40B4-BE49-F238E27FC236}">
                <a16:creationId xmlns:a16="http://schemas.microsoft.com/office/drawing/2014/main" id="{3A9561DE-8890-EEB7-D496-421101B101BE}"/>
              </a:ext>
            </a:extLst>
          </p:cNvPr>
          <p:cNvSpPr/>
          <p:nvPr/>
        </p:nvSpPr>
        <p:spPr>
          <a:xfrm rot="5400000">
            <a:off x="2256633" y="2421929"/>
            <a:ext cx="406865" cy="70048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3428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F50BFF1-7227-001B-21C8-0BD1DBCD1EA2}"/>
              </a:ext>
            </a:extLst>
          </p:cNvPr>
          <p:cNvSpPr txBox="1">
            <a:spLocks/>
          </p:cNvSpPr>
          <p:nvPr>
            <p:custDataLst>
              <p:tags r:id="rId1"/>
            </p:custDataLst>
          </p:nvPr>
        </p:nvSpPr>
        <p:spPr>
          <a:xfrm>
            <a:off x="1347557" y="257444"/>
            <a:ext cx="932246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latin typeface="Arial Black" panose="020B0A04020102020204" pitchFamily="34" charset="0"/>
              </a:rPr>
              <a:t>Calendrier d’adoption</a:t>
            </a:r>
          </a:p>
          <a:p>
            <a:r>
              <a:rPr lang="fr-CA" sz="2000" b="1" dirty="0">
                <a:latin typeface="Arial Black" panose="020B0A04020102020204" pitchFamily="34" charset="0"/>
              </a:rPr>
              <a:t>Z-4200-2-23</a:t>
            </a:r>
            <a:endParaRPr lang="fr-CA" sz="2000" dirty="0"/>
          </a:p>
        </p:txBody>
      </p:sp>
      <p:graphicFrame>
        <p:nvGraphicFramePr>
          <p:cNvPr id="3" name="Tableau 2">
            <a:extLst>
              <a:ext uri="{FF2B5EF4-FFF2-40B4-BE49-F238E27FC236}">
                <a16:creationId xmlns:a16="http://schemas.microsoft.com/office/drawing/2014/main" id="{C87C47C8-B54F-42BE-786C-41FB66F38FF4}"/>
              </a:ext>
            </a:extLst>
          </p:cNvPr>
          <p:cNvGraphicFramePr>
            <a:graphicFrameLocks noGrp="1"/>
          </p:cNvGraphicFramePr>
          <p:nvPr>
            <p:custDataLst>
              <p:tags r:id="rId2"/>
            </p:custDataLst>
            <p:extLst>
              <p:ext uri="{D42A27DB-BD31-4B8C-83A1-F6EECF244321}">
                <p14:modId xmlns:p14="http://schemas.microsoft.com/office/powerpoint/2010/main" val="2394443338"/>
              </p:ext>
            </p:extLst>
          </p:nvPr>
        </p:nvGraphicFramePr>
        <p:xfrm>
          <a:off x="2710893" y="2073841"/>
          <a:ext cx="7271262" cy="2534540"/>
        </p:xfrm>
        <a:graphic>
          <a:graphicData uri="http://schemas.openxmlformats.org/drawingml/2006/table">
            <a:tbl>
              <a:tblPr firstRow="1" bandRow="1">
                <a:tableStyleId>{073A0DAA-6AF3-43AB-8588-CEC1D06C72B9}</a:tableStyleId>
              </a:tblPr>
              <a:tblGrid>
                <a:gridCol w="3635631">
                  <a:extLst>
                    <a:ext uri="{9D8B030D-6E8A-4147-A177-3AD203B41FA5}">
                      <a16:colId xmlns:a16="http://schemas.microsoft.com/office/drawing/2014/main" val="1431320805"/>
                    </a:ext>
                  </a:extLst>
                </a:gridCol>
                <a:gridCol w="3635631">
                  <a:extLst>
                    <a:ext uri="{9D8B030D-6E8A-4147-A177-3AD203B41FA5}">
                      <a16:colId xmlns:a16="http://schemas.microsoft.com/office/drawing/2014/main" val="3364531306"/>
                    </a:ext>
                  </a:extLst>
                </a:gridCol>
              </a:tblGrid>
              <a:tr h="442335">
                <a:tc>
                  <a:txBody>
                    <a:bodyPr/>
                    <a:lstStyle/>
                    <a:p>
                      <a:pPr algn="ctr"/>
                      <a:r>
                        <a:rPr lang="fr-CA" sz="2100" dirty="0"/>
                        <a:t>ÉTAPE</a:t>
                      </a:r>
                      <a:r>
                        <a:rPr lang="fr-CA" sz="2100" baseline="0" dirty="0"/>
                        <a:t>S</a:t>
                      </a:r>
                      <a:endParaRPr lang="fr-CA" sz="2100" dirty="0"/>
                    </a:p>
                  </a:txBody>
                  <a:tcPr marL="109069" marR="109069" marT="54535" marB="54535">
                    <a:solidFill>
                      <a:srgbClr val="156973"/>
                    </a:solidFill>
                  </a:tcPr>
                </a:tc>
                <a:tc>
                  <a:txBody>
                    <a:bodyPr/>
                    <a:lstStyle/>
                    <a:p>
                      <a:pPr algn="ctr"/>
                      <a:r>
                        <a:rPr lang="fr-CA" sz="2100" dirty="0"/>
                        <a:t>DATES</a:t>
                      </a:r>
                    </a:p>
                  </a:txBody>
                  <a:tcPr marL="109069" marR="109069" marT="54535" marB="54535">
                    <a:solidFill>
                      <a:srgbClr val="156973"/>
                    </a:solidFill>
                  </a:tcPr>
                </a:tc>
                <a:extLst>
                  <a:ext uri="{0D108BD9-81ED-4DB2-BD59-A6C34878D82A}">
                    <a16:rowId xmlns:a16="http://schemas.microsoft.com/office/drawing/2014/main" val="2984994365"/>
                  </a:ext>
                </a:extLst>
              </a:tr>
              <a:tr h="442335">
                <a:tc>
                  <a:txBody>
                    <a:bodyPr/>
                    <a:lstStyle/>
                    <a:p>
                      <a:r>
                        <a:rPr lang="fr-CA" sz="1600" b="0" baseline="0" dirty="0">
                          <a:solidFill>
                            <a:schemeClr val="tx1"/>
                          </a:solidFill>
                        </a:rPr>
                        <a:t>Premier projet de règlement</a:t>
                      </a:r>
                      <a:endParaRPr lang="fr-CA" sz="1600" b="0" dirty="0">
                        <a:solidFill>
                          <a:schemeClr val="tx1"/>
                        </a:solidFill>
                      </a:endParaRPr>
                    </a:p>
                  </a:txBody>
                  <a:tcPr marL="109069" marR="109069" marT="54535" marB="54535" anchor="ctr"/>
                </a:tc>
                <a:tc>
                  <a:txBody>
                    <a:bodyPr/>
                    <a:lstStyle/>
                    <a:p>
                      <a:pPr algn="ctr"/>
                      <a:r>
                        <a:rPr lang="fr-CA" sz="1600" b="0" dirty="0">
                          <a:solidFill>
                            <a:schemeClr val="tx1"/>
                          </a:solidFill>
                        </a:rPr>
                        <a:t>12 juin 2023</a:t>
                      </a:r>
                    </a:p>
                  </a:txBody>
                  <a:tcPr marL="109069" marR="109069" marT="54535" marB="54535" anchor="ctr"/>
                </a:tc>
                <a:extLst>
                  <a:ext uri="{0D108BD9-81ED-4DB2-BD59-A6C34878D82A}">
                    <a16:rowId xmlns:a16="http://schemas.microsoft.com/office/drawing/2014/main" val="3533638269"/>
                  </a:ext>
                </a:extLst>
              </a:tr>
              <a:tr h="304189">
                <a:tc>
                  <a:txBody>
                    <a:bodyPr/>
                    <a:lstStyle/>
                    <a:p>
                      <a:r>
                        <a:rPr lang="fr-CA" sz="1600" dirty="0">
                          <a:solidFill>
                            <a:schemeClr val="tx1"/>
                          </a:solidFill>
                        </a:rPr>
                        <a:t>Assemblée publique </a:t>
                      </a:r>
                    </a:p>
                  </a:txBody>
                  <a:tcPr marL="109069" marR="109069" marT="54535" marB="54535" anchor="ctr"/>
                </a:tc>
                <a:tc>
                  <a:txBody>
                    <a:bodyPr/>
                    <a:lstStyle/>
                    <a:p>
                      <a:pPr algn="ctr"/>
                      <a:r>
                        <a:rPr lang="fr-CA" sz="1600" dirty="0">
                          <a:solidFill>
                            <a:schemeClr val="tx1"/>
                          </a:solidFill>
                        </a:rPr>
                        <a:t>27 juin 2023</a:t>
                      </a:r>
                    </a:p>
                  </a:txBody>
                  <a:tcPr marL="109069" marR="109069" marT="54535" marB="54535" anchor="ctr"/>
                </a:tc>
                <a:extLst>
                  <a:ext uri="{0D108BD9-81ED-4DB2-BD59-A6C34878D82A}">
                    <a16:rowId xmlns:a16="http://schemas.microsoft.com/office/drawing/2014/main" val="3436872935"/>
                  </a:ext>
                </a:extLst>
              </a:tr>
              <a:tr h="442335">
                <a:tc>
                  <a:txBody>
                    <a:bodyPr/>
                    <a:lstStyle/>
                    <a:p>
                      <a:r>
                        <a:rPr lang="fr-CA" sz="1600" dirty="0">
                          <a:solidFill>
                            <a:schemeClr val="tx1"/>
                          </a:solidFill>
                        </a:rPr>
                        <a:t>Adoption</a:t>
                      </a:r>
                      <a:r>
                        <a:rPr lang="fr-CA" sz="1600" baseline="0" dirty="0">
                          <a:solidFill>
                            <a:schemeClr val="tx1"/>
                          </a:solidFill>
                        </a:rPr>
                        <a:t> finale </a:t>
                      </a:r>
                      <a:r>
                        <a:rPr lang="fr-CA" sz="1600" dirty="0">
                          <a:solidFill>
                            <a:schemeClr val="tx1"/>
                          </a:solidFill>
                        </a:rPr>
                        <a:t>(Ville) </a:t>
                      </a:r>
                    </a:p>
                  </a:txBody>
                  <a:tcPr marL="109069" marR="109069" marT="54535" marB="54535" anchor="ctr"/>
                </a:tc>
                <a:tc>
                  <a:txBody>
                    <a:bodyPr/>
                    <a:lstStyle/>
                    <a:p>
                      <a:pPr algn="ctr"/>
                      <a:r>
                        <a:rPr lang="fr-CA" sz="1600" dirty="0">
                          <a:solidFill>
                            <a:schemeClr val="tx1"/>
                          </a:solidFill>
                        </a:rPr>
                        <a:t>3 juillet 2023</a:t>
                      </a:r>
                    </a:p>
                  </a:txBody>
                  <a:tcPr marL="109069" marR="109069" marT="54535" marB="54535" anchor="ctr"/>
                </a:tc>
                <a:extLst>
                  <a:ext uri="{0D108BD9-81ED-4DB2-BD59-A6C34878D82A}">
                    <a16:rowId xmlns:a16="http://schemas.microsoft.com/office/drawing/2014/main" val="2741856401"/>
                  </a:ext>
                </a:extLst>
              </a:tr>
              <a:tr h="412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dirty="0">
                          <a:solidFill>
                            <a:schemeClr val="tx1"/>
                          </a:solidFill>
                        </a:rPr>
                        <a:t>Adoption finale (MRC) </a:t>
                      </a:r>
                      <a:endParaRPr lang="fr-CA" sz="1600" dirty="0">
                        <a:solidFill>
                          <a:schemeClr val="tx1"/>
                        </a:solidFill>
                      </a:endParaRPr>
                    </a:p>
                  </a:txBody>
                  <a:tcPr marL="109069" marR="109069" marT="54535" marB="54535" anchor="ctr"/>
                </a:tc>
                <a:tc>
                  <a:txBody>
                    <a:bodyPr/>
                    <a:lstStyle/>
                    <a:p>
                      <a:pPr algn="ctr"/>
                      <a:r>
                        <a:rPr lang="fr-CA" sz="1600" dirty="0">
                          <a:solidFill>
                            <a:schemeClr val="tx1"/>
                          </a:solidFill>
                        </a:rPr>
                        <a:t>30 août 2023</a:t>
                      </a:r>
                    </a:p>
                  </a:txBody>
                  <a:tcPr marL="109069" marR="109069" marT="54535" marB="54535" anchor="ctr"/>
                </a:tc>
                <a:extLst>
                  <a:ext uri="{0D108BD9-81ED-4DB2-BD59-A6C34878D82A}">
                    <a16:rowId xmlns:a16="http://schemas.microsoft.com/office/drawing/2014/main" val="4023256390"/>
                  </a:ext>
                </a:extLst>
              </a:tr>
              <a:tr h="442335">
                <a:tc>
                  <a:txBody>
                    <a:bodyPr/>
                    <a:lstStyle/>
                    <a:p>
                      <a:r>
                        <a:rPr lang="fr-CA" sz="1600" dirty="0">
                          <a:solidFill>
                            <a:schemeClr val="tx1"/>
                          </a:solidFill>
                        </a:rPr>
                        <a:t>Entrée</a:t>
                      </a:r>
                      <a:r>
                        <a:rPr lang="fr-CA" sz="1600" baseline="0" dirty="0">
                          <a:solidFill>
                            <a:schemeClr val="tx1"/>
                          </a:solidFill>
                        </a:rPr>
                        <a:t> en vigueur </a:t>
                      </a:r>
                      <a:endParaRPr lang="fr-CA" sz="1600" dirty="0">
                        <a:solidFill>
                          <a:schemeClr val="tx1"/>
                        </a:solidFill>
                      </a:endParaRPr>
                    </a:p>
                  </a:txBody>
                  <a:tcPr marL="109069" marR="109069" marT="54535" marB="54535" anchor="ctr"/>
                </a:tc>
                <a:tc>
                  <a:txBody>
                    <a:bodyPr/>
                    <a:lstStyle/>
                    <a:p>
                      <a:pPr algn="ctr"/>
                      <a:r>
                        <a:rPr lang="fr-CA" sz="1600" dirty="0">
                          <a:solidFill>
                            <a:schemeClr val="tx1"/>
                          </a:solidFill>
                        </a:rPr>
                        <a:t>Début septembre 2023</a:t>
                      </a:r>
                    </a:p>
                  </a:txBody>
                  <a:tcPr marL="109069" marR="109069" marT="54535" marB="54535" anchor="ctr"/>
                </a:tc>
                <a:extLst>
                  <a:ext uri="{0D108BD9-81ED-4DB2-BD59-A6C34878D82A}">
                    <a16:rowId xmlns:a16="http://schemas.microsoft.com/office/drawing/2014/main" val="2410580741"/>
                  </a:ext>
                </a:extLst>
              </a:tr>
            </a:tbl>
          </a:graphicData>
        </a:graphic>
      </p:graphicFrame>
    </p:spTree>
    <p:extLst>
      <p:ext uri="{BB962C8B-B14F-4D97-AF65-F5344CB8AC3E}">
        <p14:creationId xmlns:p14="http://schemas.microsoft.com/office/powerpoint/2010/main" val="73968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998C63-57F2-6315-EBCB-DF325340411A}"/>
              </a:ext>
            </a:extLst>
          </p:cNvPr>
          <p:cNvSpPr txBox="1"/>
          <p:nvPr>
            <p:custDataLst>
              <p:tags r:id="rId1"/>
            </p:custDataLst>
          </p:nvPr>
        </p:nvSpPr>
        <p:spPr>
          <a:xfrm>
            <a:off x="0" y="3149369"/>
            <a:ext cx="12192000" cy="1323439"/>
          </a:xfrm>
          <a:prstGeom prst="rect">
            <a:avLst/>
          </a:prstGeom>
          <a:noFill/>
        </p:spPr>
        <p:txBody>
          <a:bodyPr wrap="square" rtlCol="0">
            <a:spAutoFit/>
          </a:bodyPr>
          <a:lstStyle/>
          <a:p>
            <a:pPr algn="ctr"/>
            <a:r>
              <a:rPr lang="fr-CA" sz="8000" dirty="0">
                <a:solidFill>
                  <a:schemeClr val="bg1"/>
                </a:solidFill>
                <a:latin typeface="Arial Black" panose="020B0A04020102020204" pitchFamily="34" charset="0"/>
                <a:cs typeface="Arial" panose="020B0604020202020204" pitchFamily="34" charset="0"/>
              </a:rPr>
              <a:t>Questions?</a:t>
            </a:r>
          </a:p>
        </p:txBody>
      </p:sp>
    </p:spTree>
    <p:extLst>
      <p:ext uri="{BB962C8B-B14F-4D97-AF65-F5344CB8AC3E}">
        <p14:creationId xmlns:p14="http://schemas.microsoft.com/office/powerpoint/2010/main" val="29926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998C63-57F2-6315-EBCB-DF325340411A}"/>
              </a:ext>
            </a:extLst>
          </p:cNvPr>
          <p:cNvSpPr txBox="1"/>
          <p:nvPr>
            <p:custDataLst>
              <p:tags r:id="rId1"/>
            </p:custDataLst>
          </p:nvPr>
        </p:nvSpPr>
        <p:spPr>
          <a:xfrm>
            <a:off x="3014662" y="3167841"/>
            <a:ext cx="6162675" cy="1631216"/>
          </a:xfrm>
          <a:prstGeom prst="rect">
            <a:avLst/>
          </a:prstGeom>
          <a:noFill/>
        </p:spPr>
        <p:txBody>
          <a:bodyPr wrap="square" rtlCol="0">
            <a:spAutoFit/>
          </a:bodyPr>
          <a:lstStyle/>
          <a:p>
            <a:pPr algn="ctr"/>
            <a:r>
              <a:rPr lang="fr-CA" sz="10000" dirty="0">
                <a:solidFill>
                  <a:schemeClr val="bg1"/>
                </a:solidFill>
                <a:latin typeface="Arial Black" panose="020B0A04020102020204" pitchFamily="34" charset="0"/>
                <a:cs typeface="Arial" panose="020B0604020202020204" pitchFamily="34" charset="0"/>
              </a:rPr>
              <a:t>Merci!</a:t>
            </a:r>
          </a:p>
        </p:txBody>
      </p:sp>
    </p:spTree>
    <p:extLst>
      <p:ext uri="{BB962C8B-B14F-4D97-AF65-F5344CB8AC3E}">
        <p14:creationId xmlns:p14="http://schemas.microsoft.com/office/powerpoint/2010/main" val="1084963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446</Words>
  <Application>Microsoft Office PowerPoint</Application>
  <PresentationFormat>Grand écran</PresentationFormat>
  <Paragraphs>52</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Arial Black</vt:lpstr>
      <vt:lpstr>Calibri</vt:lpstr>
      <vt:lpstr>Calibri Light</vt:lpstr>
      <vt:lpstr>Courier New</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Ville de Châteauguay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Arsenault, Christine</dc:creator>
  <cp:lastModifiedBy>Laparé, Éric</cp:lastModifiedBy>
  <cp:revision>72</cp:revision>
  <cp:lastPrinted>2023-04-06T15:16:44Z</cp:lastPrinted>
  <dcterms:created xsi:type="dcterms:W3CDTF">2023-01-13T16:21:39Z</dcterms:created>
  <dcterms:modified xsi:type="dcterms:W3CDTF">2023-06-26T15:00:02Z</dcterms:modified>
</cp:coreProperties>
</file>