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69" r:id="rId5"/>
    <p:sldId id="286" r:id="rId6"/>
    <p:sldId id="285" r:id="rId7"/>
    <p:sldId id="289" r:id="rId8"/>
    <p:sldId id="288" r:id="rId9"/>
    <p:sldId id="267" r:id="rId10"/>
    <p:sldId id="290" r:id="rId11"/>
    <p:sldId id="291" r:id="rId12"/>
    <p:sldId id="292" r:id="rId13"/>
    <p:sldId id="293" r:id="rId14"/>
    <p:sldId id="294" r:id="rId15"/>
    <p:sldId id="283" r:id="rId16"/>
    <p:sldId id="276" r:id="rId17"/>
  </p:sldIdLst>
  <p:sldSz cx="9144000" cy="5143500" type="screen16x9"/>
  <p:notesSz cx="6858000" cy="9144000"/>
  <p:embeddedFontLst>
    <p:embeddedFont>
      <p:font typeface="Comfortaa" panose="020B0604020202020204" charset="0"/>
      <p:regular r:id="rId20"/>
      <p:bold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0" d="100"/>
          <a:sy n="140" d="100"/>
        </p:scale>
        <p:origin x="7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9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93873-EAEC-44A8-ABD9-3D58A3F2C37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9725161-A23B-45E2-8383-15E8134C38C3}">
      <dgm:prSet/>
      <dgm:spPr/>
      <dgm:t>
        <a:bodyPr/>
        <a:lstStyle/>
        <a:p>
          <a:r>
            <a:rPr lang="fr-CA" dirty="0"/>
            <a:t>Pour </a:t>
          </a:r>
          <a:r>
            <a:rPr lang="fr-CA" b="0" i="0" baseline="0" dirty="0"/>
            <a:t>permettre une demande de tenue de registre, un minimum de 12 personnes provenant d’une même zone, située sur le territoire de la Ville, doit faire une demande de participation.</a:t>
          </a:r>
          <a:endParaRPr lang="en-US" dirty="0"/>
        </a:p>
      </dgm:t>
    </dgm:pt>
    <dgm:pt modelId="{05296199-097F-485D-8598-A186D55956E2}" type="parTrans" cxnId="{38842AB2-9793-4273-9C13-BE17158FE55C}">
      <dgm:prSet/>
      <dgm:spPr/>
      <dgm:t>
        <a:bodyPr/>
        <a:lstStyle/>
        <a:p>
          <a:endParaRPr lang="en-US"/>
        </a:p>
      </dgm:t>
    </dgm:pt>
    <dgm:pt modelId="{B0A67144-6AD0-4342-9D47-251A582F04FD}" type="sibTrans" cxnId="{38842AB2-9793-4273-9C13-BE17158FE55C}">
      <dgm:prSet/>
      <dgm:spPr/>
      <dgm:t>
        <a:bodyPr/>
        <a:lstStyle/>
        <a:p>
          <a:endParaRPr lang="en-US"/>
        </a:p>
      </dgm:t>
    </dgm:pt>
    <dgm:pt modelId="{D3BC3678-F9C8-4252-8138-90DE9A9B9E32}">
      <dgm:prSet/>
      <dgm:spPr/>
      <dgm:t>
        <a:bodyPr/>
        <a:lstStyle/>
        <a:p>
          <a:r>
            <a:rPr lang="fr-CA" b="0" i="0" baseline="0" dirty="0"/>
            <a:t>Lors de la tenue du registre, le nombre de personnes habiles à voter nécessaires pour l’ensemble de la Ville afin de permettre la tenue d’un scrutin référendaire est de 3 706 signatures.</a:t>
          </a:r>
          <a:endParaRPr lang="en-US" dirty="0"/>
        </a:p>
      </dgm:t>
    </dgm:pt>
    <dgm:pt modelId="{4D8AA701-25BC-4AC6-B434-83111BF260E8}" type="parTrans" cxnId="{B35E985A-5355-4E0B-A4EE-B66BB687FBE8}">
      <dgm:prSet/>
      <dgm:spPr/>
      <dgm:t>
        <a:bodyPr/>
        <a:lstStyle/>
        <a:p>
          <a:endParaRPr lang="en-US"/>
        </a:p>
      </dgm:t>
    </dgm:pt>
    <dgm:pt modelId="{5AA66AAD-01E9-4250-AC4A-E5E75FAFEABC}" type="sibTrans" cxnId="{B35E985A-5355-4E0B-A4EE-B66BB687FBE8}">
      <dgm:prSet/>
      <dgm:spPr/>
      <dgm:t>
        <a:bodyPr/>
        <a:lstStyle/>
        <a:p>
          <a:endParaRPr lang="en-US"/>
        </a:p>
      </dgm:t>
    </dgm:pt>
    <dgm:pt modelId="{CE420EED-8CE3-4511-8986-1C03B999FB09}" type="pres">
      <dgm:prSet presAssocID="{15493873-EAEC-44A8-ABD9-3D58A3F2C371}" presName="root" presStyleCnt="0">
        <dgm:presLayoutVars>
          <dgm:dir/>
          <dgm:resizeHandles val="exact"/>
        </dgm:presLayoutVars>
      </dgm:prSet>
      <dgm:spPr/>
    </dgm:pt>
    <dgm:pt modelId="{40322525-68F7-45BD-8B25-E47D277E6DB8}" type="pres">
      <dgm:prSet presAssocID="{59725161-A23B-45E2-8383-15E8134C38C3}" presName="compNode" presStyleCnt="0"/>
      <dgm:spPr/>
    </dgm:pt>
    <dgm:pt modelId="{D040FC27-5C41-4AF8-AE63-7C8FA50627DB}" type="pres">
      <dgm:prSet presAssocID="{59725161-A23B-45E2-8383-15E8134C38C3}" presName="bgRect" presStyleLbl="bgShp" presStyleIdx="0" presStyleCnt="2"/>
      <dgm:spPr/>
    </dgm:pt>
    <dgm:pt modelId="{59AADC12-1C58-428A-AF42-38B04EB307B5}" type="pres">
      <dgm:prSet presAssocID="{59725161-A23B-45E2-8383-15E8134C38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B88C5D1-FBBE-488E-99AC-CF5DFB84C8C9}" type="pres">
      <dgm:prSet presAssocID="{59725161-A23B-45E2-8383-15E8134C38C3}" presName="spaceRect" presStyleCnt="0"/>
      <dgm:spPr/>
    </dgm:pt>
    <dgm:pt modelId="{9050E0E7-3BCA-41D5-9A32-96FD0F6155D8}" type="pres">
      <dgm:prSet presAssocID="{59725161-A23B-45E2-8383-15E8134C38C3}" presName="parTx" presStyleLbl="revTx" presStyleIdx="0" presStyleCnt="2">
        <dgm:presLayoutVars>
          <dgm:chMax val="0"/>
          <dgm:chPref val="0"/>
        </dgm:presLayoutVars>
      </dgm:prSet>
      <dgm:spPr/>
    </dgm:pt>
    <dgm:pt modelId="{4D13E66F-F217-4777-8573-5DB8C6214239}" type="pres">
      <dgm:prSet presAssocID="{B0A67144-6AD0-4342-9D47-251A582F04FD}" presName="sibTrans" presStyleCnt="0"/>
      <dgm:spPr/>
    </dgm:pt>
    <dgm:pt modelId="{DDF541A3-E988-4BF6-B5C7-B53AF332A415}" type="pres">
      <dgm:prSet presAssocID="{D3BC3678-F9C8-4252-8138-90DE9A9B9E32}" presName="compNode" presStyleCnt="0"/>
      <dgm:spPr/>
    </dgm:pt>
    <dgm:pt modelId="{617236B9-CF08-4CA9-9E39-F0BF3A669903}" type="pres">
      <dgm:prSet presAssocID="{D3BC3678-F9C8-4252-8138-90DE9A9B9E32}" presName="bgRect" presStyleLbl="bgShp" presStyleIdx="1" presStyleCnt="2"/>
      <dgm:spPr/>
    </dgm:pt>
    <dgm:pt modelId="{E8A9C33A-3941-42B1-84CD-5384BD5DEA2B}" type="pres">
      <dgm:prSet presAssocID="{D3BC3678-F9C8-4252-8138-90DE9A9B9E3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BAA88402-6AF3-4EE2-9B23-D0D19607B657}" type="pres">
      <dgm:prSet presAssocID="{D3BC3678-F9C8-4252-8138-90DE9A9B9E32}" presName="spaceRect" presStyleCnt="0"/>
      <dgm:spPr/>
    </dgm:pt>
    <dgm:pt modelId="{A955E154-32F7-42C3-A394-CE461A55C986}" type="pres">
      <dgm:prSet presAssocID="{D3BC3678-F9C8-4252-8138-90DE9A9B9E3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BD8CF11-7C8E-4096-BBCF-2F3F7BCE3B17}" type="presOf" srcId="{D3BC3678-F9C8-4252-8138-90DE9A9B9E32}" destId="{A955E154-32F7-42C3-A394-CE461A55C986}" srcOrd="0" destOrd="0" presId="urn:microsoft.com/office/officeart/2018/2/layout/IconVerticalSolidList"/>
    <dgm:cxn modelId="{EDF0C521-31C4-46EE-9C6C-952DA2B49EC1}" type="presOf" srcId="{59725161-A23B-45E2-8383-15E8134C38C3}" destId="{9050E0E7-3BCA-41D5-9A32-96FD0F6155D8}" srcOrd="0" destOrd="0" presId="urn:microsoft.com/office/officeart/2018/2/layout/IconVerticalSolidList"/>
    <dgm:cxn modelId="{B35E985A-5355-4E0B-A4EE-B66BB687FBE8}" srcId="{15493873-EAEC-44A8-ABD9-3D58A3F2C371}" destId="{D3BC3678-F9C8-4252-8138-90DE9A9B9E32}" srcOrd="1" destOrd="0" parTransId="{4D8AA701-25BC-4AC6-B434-83111BF260E8}" sibTransId="{5AA66AAD-01E9-4250-AC4A-E5E75FAFEABC}"/>
    <dgm:cxn modelId="{4D1D649B-7D04-4461-B90E-7278546E407A}" type="presOf" srcId="{15493873-EAEC-44A8-ABD9-3D58A3F2C371}" destId="{CE420EED-8CE3-4511-8986-1C03B999FB09}" srcOrd="0" destOrd="0" presId="urn:microsoft.com/office/officeart/2018/2/layout/IconVerticalSolidList"/>
    <dgm:cxn modelId="{38842AB2-9793-4273-9C13-BE17158FE55C}" srcId="{15493873-EAEC-44A8-ABD9-3D58A3F2C371}" destId="{59725161-A23B-45E2-8383-15E8134C38C3}" srcOrd="0" destOrd="0" parTransId="{05296199-097F-485D-8598-A186D55956E2}" sibTransId="{B0A67144-6AD0-4342-9D47-251A582F04FD}"/>
    <dgm:cxn modelId="{BB14B916-6CCD-4A91-B255-4AE1051C284A}" type="presParOf" srcId="{CE420EED-8CE3-4511-8986-1C03B999FB09}" destId="{40322525-68F7-45BD-8B25-E47D277E6DB8}" srcOrd="0" destOrd="0" presId="urn:microsoft.com/office/officeart/2018/2/layout/IconVerticalSolidList"/>
    <dgm:cxn modelId="{E20E6326-7D2A-4588-BC35-7D22D156103E}" type="presParOf" srcId="{40322525-68F7-45BD-8B25-E47D277E6DB8}" destId="{D040FC27-5C41-4AF8-AE63-7C8FA50627DB}" srcOrd="0" destOrd="0" presId="urn:microsoft.com/office/officeart/2018/2/layout/IconVerticalSolidList"/>
    <dgm:cxn modelId="{9DA17EAA-F563-46F0-9108-8ACED51296A8}" type="presParOf" srcId="{40322525-68F7-45BD-8B25-E47D277E6DB8}" destId="{59AADC12-1C58-428A-AF42-38B04EB307B5}" srcOrd="1" destOrd="0" presId="urn:microsoft.com/office/officeart/2018/2/layout/IconVerticalSolidList"/>
    <dgm:cxn modelId="{AC07183B-E6A2-448A-8780-B70B9BAE0E58}" type="presParOf" srcId="{40322525-68F7-45BD-8B25-E47D277E6DB8}" destId="{4B88C5D1-FBBE-488E-99AC-CF5DFB84C8C9}" srcOrd="2" destOrd="0" presId="urn:microsoft.com/office/officeart/2018/2/layout/IconVerticalSolidList"/>
    <dgm:cxn modelId="{F267E9EB-B996-4D7B-9CC4-E79479388C79}" type="presParOf" srcId="{40322525-68F7-45BD-8B25-E47D277E6DB8}" destId="{9050E0E7-3BCA-41D5-9A32-96FD0F6155D8}" srcOrd="3" destOrd="0" presId="urn:microsoft.com/office/officeart/2018/2/layout/IconVerticalSolidList"/>
    <dgm:cxn modelId="{D4C38D49-7F55-4CA1-B3CC-A6C8EB7C2C50}" type="presParOf" srcId="{CE420EED-8CE3-4511-8986-1C03B999FB09}" destId="{4D13E66F-F217-4777-8573-5DB8C6214239}" srcOrd="1" destOrd="0" presId="urn:microsoft.com/office/officeart/2018/2/layout/IconVerticalSolidList"/>
    <dgm:cxn modelId="{03DC15B5-491B-4C45-A692-31CE3FEF0C5E}" type="presParOf" srcId="{CE420EED-8CE3-4511-8986-1C03B999FB09}" destId="{DDF541A3-E988-4BF6-B5C7-B53AF332A415}" srcOrd="2" destOrd="0" presId="urn:microsoft.com/office/officeart/2018/2/layout/IconVerticalSolidList"/>
    <dgm:cxn modelId="{B95D6129-BC2A-4010-846D-64DB550BB431}" type="presParOf" srcId="{DDF541A3-E988-4BF6-B5C7-B53AF332A415}" destId="{617236B9-CF08-4CA9-9E39-F0BF3A669903}" srcOrd="0" destOrd="0" presId="urn:microsoft.com/office/officeart/2018/2/layout/IconVerticalSolidList"/>
    <dgm:cxn modelId="{64E524B0-DA60-45B0-B083-79D9B3D17E66}" type="presParOf" srcId="{DDF541A3-E988-4BF6-B5C7-B53AF332A415}" destId="{E8A9C33A-3941-42B1-84CD-5384BD5DEA2B}" srcOrd="1" destOrd="0" presId="urn:microsoft.com/office/officeart/2018/2/layout/IconVerticalSolidList"/>
    <dgm:cxn modelId="{D54FBF46-7931-4D48-80AC-62885BE7FDB6}" type="presParOf" srcId="{DDF541A3-E988-4BF6-B5C7-B53AF332A415}" destId="{BAA88402-6AF3-4EE2-9B23-D0D19607B657}" srcOrd="2" destOrd="0" presId="urn:microsoft.com/office/officeart/2018/2/layout/IconVerticalSolidList"/>
    <dgm:cxn modelId="{A09FCC7E-4C0F-4AB0-BBA5-F28DF320895E}" type="presParOf" srcId="{DDF541A3-E988-4BF6-B5C7-B53AF332A415}" destId="{A955E154-32F7-42C3-A394-CE461A55C9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435475-449C-43E1-B857-F8830F50CF2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DDAD70-1BD8-4F2B-A079-880C984B0F1A}">
      <dgm:prSet/>
      <dgm:spPr/>
      <dgm:t>
        <a:bodyPr/>
        <a:lstStyle/>
        <a:p>
          <a:r>
            <a:rPr lang="fr-CA" dirty="0"/>
            <a:t>Un minimum de 12 personnes provenant d’une même zone, visée ou contiguë, doit faire une demande de participation à un référendum, afin qu’un registre soit ouvert.</a:t>
          </a:r>
          <a:endParaRPr lang="en-US" dirty="0"/>
        </a:p>
      </dgm:t>
    </dgm:pt>
    <dgm:pt modelId="{2E96A62B-2F04-4DDA-9081-9809844121F9}" type="parTrans" cxnId="{48190187-C5D7-44DD-87D4-A4959C5E15EC}">
      <dgm:prSet/>
      <dgm:spPr/>
      <dgm:t>
        <a:bodyPr/>
        <a:lstStyle/>
        <a:p>
          <a:endParaRPr lang="en-US"/>
        </a:p>
      </dgm:t>
    </dgm:pt>
    <dgm:pt modelId="{5E69522C-ADC0-4C14-AFB2-0342F0715A28}" type="sibTrans" cxnId="{48190187-C5D7-44DD-87D4-A4959C5E15EC}">
      <dgm:prSet/>
      <dgm:spPr/>
      <dgm:t>
        <a:bodyPr/>
        <a:lstStyle/>
        <a:p>
          <a:endParaRPr lang="en-US"/>
        </a:p>
      </dgm:t>
    </dgm:pt>
    <dgm:pt modelId="{71425F79-E29A-4157-B96A-22A28C20F732}">
      <dgm:prSet/>
      <dgm:spPr/>
      <dgm:t>
        <a:bodyPr/>
        <a:lstStyle/>
        <a:p>
          <a:r>
            <a:rPr lang="fr-CA"/>
            <a:t>Lors de la tenue du registre, le nombre de personnes habiles à voter est établi selon le calcul suivant :</a:t>
          </a:r>
          <a:endParaRPr lang="en-US"/>
        </a:p>
      </dgm:t>
    </dgm:pt>
    <dgm:pt modelId="{F63116C3-3F6E-4805-AE7A-323BF273BF0A}" type="parTrans" cxnId="{1A6F15F5-4B5A-42AF-AFD9-6046CF84AF8F}">
      <dgm:prSet/>
      <dgm:spPr/>
      <dgm:t>
        <a:bodyPr/>
        <a:lstStyle/>
        <a:p>
          <a:endParaRPr lang="en-US"/>
        </a:p>
      </dgm:t>
    </dgm:pt>
    <dgm:pt modelId="{1E1FF9A8-2DBD-4133-B9F6-5BC3557CFB08}" type="sibTrans" cxnId="{1A6F15F5-4B5A-42AF-AFD9-6046CF84AF8F}">
      <dgm:prSet/>
      <dgm:spPr/>
      <dgm:t>
        <a:bodyPr/>
        <a:lstStyle/>
        <a:p>
          <a:endParaRPr lang="en-US"/>
        </a:p>
      </dgm:t>
    </dgm:pt>
    <dgm:pt modelId="{EAC34410-3A71-4230-BA5E-EEC75A368499}" type="pres">
      <dgm:prSet presAssocID="{E9435475-449C-43E1-B857-F8830F50CF2D}" presName="root" presStyleCnt="0">
        <dgm:presLayoutVars>
          <dgm:dir/>
          <dgm:resizeHandles val="exact"/>
        </dgm:presLayoutVars>
      </dgm:prSet>
      <dgm:spPr/>
    </dgm:pt>
    <dgm:pt modelId="{B4840FB2-DE97-4CC7-BB6A-BD8FAC827786}" type="pres">
      <dgm:prSet presAssocID="{E9435475-449C-43E1-B857-F8830F50CF2D}" presName="container" presStyleCnt="0">
        <dgm:presLayoutVars>
          <dgm:dir/>
          <dgm:resizeHandles val="exact"/>
        </dgm:presLayoutVars>
      </dgm:prSet>
      <dgm:spPr/>
    </dgm:pt>
    <dgm:pt modelId="{518CBE09-A435-4392-A826-95377E04D96D}" type="pres">
      <dgm:prSet presAssocID="{CFDDAD70-1BD8-4F2B-A079-880C984B0F1A}" presName="compNode" presStyleCnt="0"/>
      <dgm:spPr/>
    </dgm:pt>
    <dgm:pt modelId="{A189AB55-F414-402F-A3DA-75F93AB0DE37}" type="pres">
      <dgm:prSet presAssocID="{CFDDAD70-1BD8-4F2B-A079-880C984B0F1A}" presName="iconBgRect" presStyleLbl="bgShp" presStyleIdx="0" presStyleCnt="2"/>
      <dgm:spPr/>
    </dgm:pt>
    <dgm:pt modelId="{79562E8A-761D-445A-80B7-191B3845B538}" type="pres">
      <dgm:prSet presAssocID="{CFDDAD70-1BD8-4F2B-A079-880C984B0F1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CD2419C7-B976-406F-BACF-D3AB0E3F0EF3}" type="pres">
      <dgm:prSet presAssocID="{CFDDAD70-1BD8-4F2B-A079-880C984B0F1A}" presName="spaceRect" presStyleCnt="0"/>
      <dgm:spPr/>
    </dgm:pt>
    <dgm:pt modelId="{C25A3B17-5071-4B98-B89D-BE788537076E}" type="pres">
      <dgm:prSet presAssocID="{CFDDAD70-1BD8-4F2B-A079-880C984B0F1A}" presName="textRect" presStyleLbl="revTx" presStyleIdx="0" presStyleCnt="2">
        <dgm:presLayoutVars>
          <dgm:chMax val="1"/>
          <dgm:chPref val="1"/>
        </dgm:presLayoutVars>
      </dgm:prSet>
      <dgm:spPr/>
    </dgm:pt>
    <dgm:pt modelId="{345BB129-22F4-449F-85F4-E9002D2424E7}" type="pres">
      <dgm:prSet presAssocID="{5E69522C-ADC0-4C14-AFB2-0342F0715A28}" presName="sibTrans" presStyleLbl="sibTrans2D1" presStyleIdx="0" presStyleCnt="0"/>
      <dgm:spPr/>
    </dgm:pt>
    <dgm:pt modelId="{510D8773-6C5C-4866-B9DC-3F1A529CF620}" type="pres">
      <dgm:prSet presAssocID="{71425F79-E29A-4157-B96A-22A28C20F732}" presName="compNode" presStyleCnt="0"/>
      <dgm:spPr/>
    </dgm:pt>
    <dgm:pt modelId="{B4FBF783-24B6-4FB5-9BF8-8F52F6961983}" type="pres">
      <dgm:prSet presAssocID="{71425F79-E29A-4157-B96A-22A28C20F732}" presName="iconBgRect" presStyleLbl="bgShp" presStyleIdx="1" presStyleCnt="2"/>
      <dgm:spPr/>
    </dgm:pt>
    <dgm:pt modelId="{9A299D00-FED1-4283-9460-3B93AD8E7D9E}" type="pres">
      <dgm:prSet presAssocID="{71425F79-E29A-4157-B96A-22A28C20F73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e"/>
        </a:ext>
      </dgm:extLst>
    </dgm:pt>
    <dgm:pt modelId="{CCDE186C-8436-4C3E-AAC1-F8698355666D}" type="pres">
      <dgm:prSet presAssocID="{71425F79-E29A-4157-B96A-22A28C20F732}" presName="spaceRect" presStyleCnt="0"/>
      <dgm:spPr/>
    </dgm:pt>
    <dgm:pt modelId="{9963A13F-3BBF-49A5-9EE3-28DCE25C18CF}" type="pres">
      <dgm:prSet presAssocID="{71425F79-E29A-4157-B96A-22A28C20F73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D2FCF5B-FB66-40B8-9C0E-C7703A46677F}" type="presOf" srcId="{E9435475-449C-43E1-B857-F8830F50CF2D}" destId="{EAC34410-3A71-4230-BA5E-EEC75A368499}" srcOrd="0" destOrd="0" presId="urn:microsoft.com/office/officeart/2018/2/layout/IconCircleList"/>
    <dgm:cxn modelId="{42529669-5033-4EDC-BF3B-B2B95242418D}" type="presOf" srcId="{5E69522C-ADC0-4C14-AFB2-0342F0715A28}" destId="{345BB129-22F4-449F-85F4-E9002D2424E7}" srcOrd="0" destOrd="0" presId="urn:microsoft.com/office/officeart/2018/2/layout/IconCircleList"/>
    <dgm:cxn modelId="{C9E82E6F-05EA-4AEF-98AA-36E0D440FBDE}" type="presOf" srcId="{CFDDAD70-1BD8-4F2B-A079-880C984B0F1A}" destId="{C25A3B17-5071-4B98-B89D-BE788537076E}" srcOrd="0" destOrd="0" presId="urn:microsoft.com/office/officeart/2018/2/layout/IconCircleList"/>
    <dgm:cxn modelId="{48190187-C5D7-44DD-87D4-A4959C5E15EC}" srcId="{E9435475-449C-43E1-B857-F8830F50CF2D}" destId="{CFDDAD70-1BD8-4F2B-A079-880C984B0F1A}" srcOrd="0" destOrd="0" parTransId="{2E96A62B-2F04-4DDA-9081-9809844121F9}" sibTransId="{5E69522C-ADC0-4C14-AFB2-0342F0715A28}"/>
    <dgm:cxn modelId="{1A6F15F5-4B5A-42AF-AFD9-6046CF84AF8F}" srcId="{E9435475-449C-43E1-B857-F8830F50CF2D}" destId="{71425F79-E29A-4157-B96A-22A28C20F732}" srcOrd="1" destOrd="0" parTransId="{F63116C3-3F6E-4805-AE7A-323BF273BF0A}" sibTransId="{1E1FF9A8-2DBD-4133-B9F6-5BC3557CFB08}"/>
    <dgm:cxn modelId="{37F800F6-DB0F-4CA6-A47F-81312CCD6976}" type="presOf" srcId="{71425F79-E29A-4157-B96A-22A28C20F732}" destId="{9963A13F-3BBF-49A5-9EE3-28DCE25C18CF}" srcOrd="0" destOrd="0" presId="urn:microsoft.com/office/officeart/2018/2/layout/IconCircleList"/>
    <dgm:cxn modelId="{F70CEB4F-0E5F-4D6E-A89D-660BEC43EDC8}" type="presParOf" srcId="{EAC34410-3A71-4230-BA5E-EEC75A368499}" destId="{B4840FB2-DE97-4CC7-BB6A-BD8FAC827786}" srcOrd="0" destOrd="0" presId="urn:microsoft.com/office/officeart/2018/2/layout/IconCircleList"/>
    <dgm:cxn modelId="{C06ABA97-DE2C-4163-A5F3-7A0A015E4731}" type="presParOf" srcId="{B4840FB2-DE97-4CC7-BB6A-BD8FAC827786}" destId="{518CBE09-A435-4392-A826-95377E04D96D}" srcOrd="0" destOrd="0" presId="urn:microsoft.com/office/officeart/2018/2/layout/IconCircleList"/>
    <dgm:cxn modelId="{026B866C-5919-4B7B-8487-1812BB3DDCF3}" type="presParOf" srcId="{518CBE09-A435-4392-A826-95377E04D96D}" destId="{A189AB55-F414-402F-A3DA-75F93AB0DE37}" srcOrd="0" destOrd="0" presId="urn:microsoft.com/office/officeart/2018/2/layout/IconCircleList"/>
    <dgm:cxn modelId="{54D0C968-96D3-4C11-A8A3-89F8F01C8E2B}" type="presParOf" srcId="{518CBE09-A435-4392-A826-95377E04D96D}" destId="{79562E8A-761D-445A-80B7-191B3845B538}" srcOrd="1" destOrd="0" presId="urn:microsoft.com/office/officeart/2018/2/layout/IconCircleList"/>
    <dgm:cxn modelId="{4AD77BB2-1BFA-4AD9-868B-F66C4535F8D9}" type="presParOf" srcId="{518CBE09-A435-4392-A826-95377E04D96D}" destId="{CD2419C7-B976-406F-BACF-D3AB0E3F0EF3}" srcOrd="2" destOrd="0" presId="urn:microsoft.com/office/officeart/2018/2/layout/IconCircleList"/>
    <dgm:cxn modelId="{0A2B6308-B350-4FA4-9AB2-5067C06471FD}" type="presParOf" srcId="{518CBE09-A435-4392-A826-95377E04D96D}" destId="{C25A3B17-5071-4B98-B89D-BE788537076E}" srcOrd="3" destOrd="0" presId="urn:microsoft.com/office/officeart/2018/2/layout/IconCircleList"/>
    <dgm:cxn modelId="{57170021-C9AA-4501-927B-C83FA52BA3E4}" type="presParOf" srcId="{B4840FB2-DE97-4CC7-BB6A-BD8FAC827786}" destId="{345BB129-22F4-449F-85F4-E9002D2424E7}" srcOrd="1" destOrd="0" presId="urn:microsoft.com/office/officeart/2018/2/layout/IconCircleList"/>
    <dgm:cxn modelId="{4B6C1423-5964-4A54-B50E-292D1AC09C7D}" type="presParOf" srcId="{B4840FB2-DE97-4CC7-BB6A-BD8FAC827786}" destId="{510D8773-6C5C-4866-B9DC-3F1A529CF620}" srcOrd="2" destOrd="0" presId="urn:microsoft.com/office/officeart/2018/2/layout/IconCircleList"/>
    <dgm:cxn modelId="{97973796-636A-416D-8BE2-E9598CC43C27}" type="presParOf" srcId="{510D8773-6C5C-4866-B9DC-3F1A529CF620}" destId="{B4FBF783-24B6-4FB5-9BF8-8F52F6961983}" srcOrd="0" destOrd="0" presId="urn:microsoft.com/office/officeart/2018/2/layout/IconCircleList"/>
    <dgm:cxn modelId="{0D39F006-FD60-4C51-A62D-4DCF471AB3FA}" type="presParOf" srcId="{510D8773-6C5C-4866-B9DC-3F1A529CF620}" destId="{9A299D00-FED1-4283-9460-3B93AD8E7D9E}" srcOrd="1" destOrd="0" presId="urn:microsoft.com/office/officeart/2018/2/layout/IconCircleList"/>
    <dgm:cxn modelId="{E50DDB10-9713-4055-9D2C-CED3990BA056}" type="presParOf" srcId="{510D8773-6C5C-4866-B9DC-3F1A529CF620}" destId="{CCDE186C-8436-4C3E-AAC1-F8698355666D}" srcOrd="2" destOrd="0" presId="urn:microsoft.com/office/officeart/2018/2/layout/IconCircleList"/>
    <dgm:cxn modelId="{58B6D045-46C3-458A-AF2F-6365B51F7FD5}" type="presParOf" srcId="{510D8773-6C5C-4866-B9DC-3F1A529CF620}" destId="{9963A13F-3BBF-49A5-9EE3-28DCE25C18C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0FC27-5C41-4AF8-AE63-7C8FA50627DB}">
      <dsp:nvSpPr>
        <dsp:cNvPr id="0" name=""/>
        <dsp:cNvSpPr/>
      </dsp:nvSpPr>
      <dsp:spPr>
        <a:xfrm>
          <a:off x="0" y="555165"/>
          <a:ext cx="8520600" cy="10249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ADC12-1C58-428A-AF42-38B04EB307B5}">
      <dsp:nvSpPr>
        <dsp:cNvPr id="0" name=""/>
        <dsp:cNvSpPr/>
      </dsp:nvSpPr>
      <dsp:spPr>
        <a:xfrm>
          <a:off x="310038" y="785772"/>
          <a:ext cx="563706" cy="563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0E0E7-3BCA-41D5-9A32-96FD0F6155D8}">
      <dsp:nvSpPr>
        <dsp:cNvPr id="0" name=""/>
        <dsp:cNvSpPr/>
      </dsp:nvSpPr>
      <dsp:spPr>
        <a:xfrm>
          <a:off x="1183782" y="555165"/>
          <a:ext cx="7336817" cy="102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71" tIns="108471" rIns="108471" bIns="1084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Pour </a:t>
          </a:r>
          <a:r>
            <a:rPr lang="fr-CA" sz="1900" b="0" i="0" kern="1200" baseline="0" dirty="0"/>
            <a:t>permettre une demande de tenue de registre, un minimum de 12 personnes provenant d’une même zone, située sur le territoire de la Ville, doit faire une demande de participation.</a:t>
          </a:r>
          <a:endParaRPr lang="en-US" sz="1900" kern="1200" dirty="0"/>
        </a:p>
      </dsp:txBody>
      <dsp:txXfrm>
        <a:off x="1183782" y="555165"/>
        <a:ext cx="7336817" cy="1024920"/>
      </dsp:txXfrm>
    </dsp:sp>
    <dsp:sp modelId="{617236B9-CF08-4CA9-9E39-F0BF3A669903}">
      <dsp:nvSpPr>
        <dsp:cNvPr id="0" name=""/>
        <dsp:cNvSpPr/>
      </dsp:nvSpPr>
      <dsp:spPr>
        <a:xfrm>
          <a:off x="0" y="1836315"/>
          <a:ext cx="8520600" cy="10249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9C33A-3941-42B1-84CD-5384BD5DEA2B}">
      <dsp:nvSpPr>
        <dsp:cNvPr id="0" name=""/>
        <dsp:cNvSpPr/>
      </dsp:nvSpPr>
      <dsp:spPr>
        <a:xfrm>
          <a:off x="310038" y="2066922"/>
          <a:ext cx="563706" cy="5637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5E154-32F7-42C3-A394-CE461A55C986}">
      <dsp:nvSpPr>
        <dsp:cNvPr id="0" name=""/>
        <dsp:cNvSpPr/>
      </dsp:nvSpPr>
      <dsp:spPr>
        <a:xfrm>
          <a:off x="1183782" y="1836315"/>
          <a:ext cx="7336817" cy="102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71" tIns="108471" rIns="108471" bIns="1084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0" i="0" kern="1200" baseline="0" dirty="0"/>
            <a:t>Lors de la tenue du registre, le nombre de personnes habiles à voter nécessaires pour l’ensemble de la Ville afin de permettre la tenue d’un scrutin référendaire est de 3 706 signatures.</a:t>
          </a:r>
          <a:endParaRPr lang="en-US" sz="1900" kern="1200" dirty="0"/>
        </a:p>
      </dsp:txBody>
      <dsp:txXfrm>
        <a:off x="1183782" y="1836315"/>
        <a:ext cx="7336817" cy="102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AB55-F414-402F-A3DA-75F93AB0DE37}">
      <dsp:nvSpPr>
        <dsp:cNvPr id="0" name=""/>
        <dsp:cNvSpPr/>
      </dsp:nvSpPr>
      <dsp:spPr>
        <a:xfrm>
          <a:off x="84318" y="1155351"/>
          <a:ext cx="1105697" cy="11056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62E8A-761D-445A-80B7-191B3845B538}">
      <dsp:nvSpPr>
        <dsp:cNvPr id="0" name=""/>
        <dsp:cNvSpPr/>
      </dsp:nvSpPr>
      <dsp:spPr>
        <a:xfrm>
          <a:off x="316514" y="1387547"/>
          <a:ext cx="641304" cy="6413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A3B17-5071-4B98-B89D-BE788537076E}">
      <dsp:nvSpPr>
        <dsp:cNvPr id="0" name=""/>
        <dsp:cNvSpPr/>
      </dsp:nvSpPr>
      <dsp:spPr>
        <a:xfrm>
          <a:off x="1426950" y="1155351"/>
          <a:ext cx="2606286" cy="110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/>
            <a:t>Un minimum de 12 personnes provenant d’une même zone, visée ou contiguë, doit faire une demande de participation à un référendum, afin qu’un registre soit ouvert.</a:t>
          </a:r>
          <a:endParaRPr lang="en-US" sz="1400" kern="1200" dirty="0"/>
        </a:p>
      </dsp:txBody>
      <dsp:txXfrm>
        <a:off x="1426950" y="1155351"/>
        <a:ext cx="2606286" cy="1105697"/>
      </dsp:txXfrm>
    </dsp:sp>
    <dsp:sp modelId="{B4FBF783-24B6-4FB5-9BF8-8F52F6961983}">
      <dsp:nvSpPr>
        <dsp:cNvPr id="0" name=""/>
        <dsp:cNvSpPr/>
      </dsp:nvSpPr>
      <dsp:spPr>
        <a:xfrm>
          <a:off x="4487362" y="1155351"/>
          <a:ext cx="1105697" cy="11056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99D00-FED1-4283-9460-3B93AD8E7D9E}">
      <dsp:nvSpPr>
        <dsp:cNvPr id="0" name=""/>
        <dsp:cNvSpPr/>
      </dsp:nvSpPr>
      <dsp:spPr>
        <a:xfrm>
          <a:off x="4719559" y="1387547"/>
          <a:ext cx="641304" cy="6413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3A13F-3BBF-49A5-9EE3-28DCE25C18CF}">
      <dsp:nvSpPr>
        <dsp:cNvPr id="0" name=""/>
        <dsp:cNvSpPr/>
      </dsp:nvSpPr>
      <dsp:spPr>
        <a:xfrm>
          <a:off x="5829995" y="1155351"/>
          <a:ext cx="2606286" cy="110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Lors de la tenue du registre, le nombre de personnes habiles à voter est établi selon le calcul suivant :</a:t>
          </a:r>
          <a:endParaRPr lang="en-US" sz="1400" kern="1200"/>
        </a:p>
      </dsp:txBody>
      <dsp:txXfrm>
        <a:off x="5829995" y="1155351"/>
        <a:ext cx="2606286" cy="110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E17EE5-C7F5-88FE-5B62-B84B63DF4F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DB5884-315F-50E2-3E84-3D547D5F13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63140-F820-4188-B7C7-B6B54614A0C8}" type="datetimeFigureOut">
              <a:rPr lang="fr-CA" smtClean="0"/>
              <a:t>2024-06-03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64EB00-DF75-38A1-708C-7CAD6A3829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3F937-E365-1E3E-57C1-C8BF3ADB9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25CEB-D4FB-4B50-8283-26E83D9D11F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266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197f176d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197f176d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421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197f176d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197f176d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52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197f176d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197f176d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7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197f176d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197f176d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246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19a0f68a0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19a0f68a0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069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19a0f68a0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19a0f68a0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270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197f176dd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197f176dd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8197037d7c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8197037d7c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19a0f68a0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19a0f68a0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197f176d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197f176d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197f176d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197f176d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154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19a0f68a0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19a0f68a0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759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197f176dd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197f176dd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8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19a0f68a0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19a0f68a0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22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197f176d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197f176d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9745" y="681841"/>
            <a:ext cx="2201110" cy="1315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mfortaa"/>
              <a:buNone/>
              <a:defRPr sz="2000">
                <a:solidFill>
                  <a:schemeClr val="lt1"/>
                </a:solidFill>
                <a:latin typeface="+mj-lt"/>
                <a:ea typeface="Aptos Black" panose="020B0004020202020204" pitchFamily="34" charset="0"/>
                <a:cs typeface="Aptos Black" panose="020B0004020202020204" pitchFamily="34" charset="0"/>
                <a:sym typeface="Comforta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" name="Google Shape;225;p24">
            <a:extLst>
              <a:ext uri="{FF2B5EF4-FFF2-40B4-BE49-F238E27FC236}">
                <a16:creationId xmlns:a16="http://schemas.microsoft.com/office/drawing/2014/main" id="{7F0BFE1C-6A16-44D3-9FC6-C611B5D1FE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26A6B0D-9104-6951-199E-18C32DA70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910" y="1997075"/>
            <a:ext cx="2356453" cy="666750"/>
          </a:xfrm>
        </p:spPr>
        <p:txBody>
          <a:bodyPr/>
          <a:lstStyle>
            <a:lvl1pPr marL="114300" indent="0"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 type="blank">
  <p:cSld name="table des matieres"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affichage, Rectangle, ordinateur&#10;&#10;Description générée automatiquement">
            <a:extLst>
              <a:ext uri="{FF2B5EF4-FFF2-40B4-BE49-F238E27FC236}">
                <a16:creationId xmlns:a16="http://schemas.microsoft.com/office/drawing/2014/main" id="{A680BE3E-F7C6-3267-5ABF-91553076C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85275" y="-69640"/>
            <a:ext cx="1752600" cy="5282780"/>
          </a:xfrm>
          <a:prstGeom prst="rect">
            <a:avLst/>
          </a:prstGeom>
        </p:spPr>
      </p:pic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538225" y="530446"/>
            <a:ext cx="36039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+mn-lt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2538225" y="816396"/>
            <a:ext cx="3603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2538225" y="1508196"/>
            <a:ext cx="36039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+mn-lt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5"/>
          </p:nvPr>
        </p:nvSpPr>
        <p:spPr>
          <a:xfrm>
            <a:off x="2538225" y="1794146"/>
            <a:ext cx="3603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 idx="6"/>
          </p:nvPr>
        </p:nvSpPr>
        <p:spPr>
          <a:xfrm>
            <a:off x="2538225" y="2485946"/>
            <a:ext cx="36039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+mn-lt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7"/>
          </p:nvPr>
        </p:nvSpPr>
        <p:spPr>
          <a:xfrm>
            <a:off x="2538225" y="2771896"/>
            <a:ext cx="3603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8"/>
          </p:nvPr>
        </p:nvSpPr>
        <p:spPr>
          <a:xfrm>
            <a:off x="2538225" y="3463684"/>
            <a:ext cx="36039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+mn-lt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9"/>
          </p:nvPr>
        </p:nvSpPr>
        <p:spPr>
          <a:xfrm>
            <a:off x="2538225" y="3749634"/>
            <a:ext cx="3603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13" hasCustomPrompt="1"/>
          </p:nvPr>
        </p:nvSpPr>
        <p:spPr>
          <a:xfrm>
            <a:off x="1176525" y="530434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14" hasCustomPrompt="1"/>
          </p:nvPr>
        </p:nvSpPr>
        <p:spPr>
          <a:xfrm>
            <a:off x="1176525" y="1508184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fr-CA" dirty="0"/>
              <a:t>xx%</a:t>
            </a:r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15" hasCustomPrompt="1"/>
          </p:nvPr>
        </p:nvSpPr>
        <p:spPr>
          <a:xfrm>
            <a:off x="1176525" y="2485934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16" hasCustomPrompt="1"/>
          </p:nvPr>
        </p:nvSpPr>
        <p:spPr>
          <a:xfrm>
            <a:off x="1176525" y="3463684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None/>
              <a:defRPr sz="24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titre fond bleu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Rectangle, carré, conception&#10;&#10;Description générée automatiquement">
            <a:extLst>
              <a:ext uri="{FF2B5EF4-FFF2-40B4-BE49-F238E27FC236}">
                <a16:creationId xmlns:a16="http://schemas.microsoft.com/office/drawing/2014/main" id="{C2C5EAE2-5041-E6C0-1353-30BD83517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5316" y="1141718"/>
            <a:ext cx="6496007" cy="2673114"/>
          </a:xfrm>
          <a:prstGeom prst="rect">
            <a:avLst/>
          </a:prstGeom>
        </p:spPr>
      </p:pic>
      <p:sp>
        <p:nvSpPr>
          <p:cNvPr id="67" name="Google Shape;67;p9"/>
          <p:cNvSpPr txBox="1">
            <a:spLocks noGrp="1"/>
          </p:cNvSpPr>
          <p:nvPr>
            <p:ph type="title" hasCustomPrompt="1"/>
          </p:nvPr>
        </p:nvSpPr>
        <p:spPr>
          <a:xfrm>
            <a:off x="520700" y="1780019"/>
            <a:ext cx="4324988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Comfortaa"/>
              <a:buNone/>
              <a:defRPr sz="7200">
                <a:solidFill>
                  <a:schemeClr val="accent2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rPr dirty="0"/>
              <a:t>xx%</a:t>
            </a: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 idx="2"/>
          </p:nvPr>
        </p:nvSpPr>
        <p:spPr>
          <a:xfrm>
            <a:off x="520700" y="2478274"/>
            <a:ext cx="4978400" cy="841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 idx="3"/>
          </p:nvPr>
        </p:nvSpPr>
        <p:spPr>
          <a:xfrm>
            <a:off x="520700" y="3869400"/>
            <a:ext cx="4120400" cy="6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lt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225;p24">
            <a:extLst>
              <a:ext uri="{FF2B5EF4-FFF2-40B4-BE49-F238E27FC236}">
                <a16:creationId xmlns:a16="http://schemas.microsoft.com/office/drawing/2014/main" id="{7514D0B3-697F-ABC8-EAD1-AD5056B809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 2" userDrawn="1">
  <p:cSld name="CUSTOM_4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3" name="Google Shape;47;p6">
            <a:extLst>
              <a:ext uri="{FF2B5EF4-FFF2-40B4-BE49-F238E27FC236}">
                <a16:creationId xmlns:a16="http://schemas.microsoft.com/office/drawing/2014/main" id="{D0328F20-BF28-4D7C-3FBE-BFF1FA479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 dirty="0"/>
          </a:p>
        </p:txBody>
      </p:sp>
      <p:sp>
        <p:nvSpPr>
          <p:cNvPr id="4" name="Google Shape;7;p1">
            <a:extLst>
              <a:ext uri="{FF2B5EF4-FFF2-40B4-BE49-F238E27FC236}">
                <a16:creationId xmlns:a16="http://schemas.microsoft.com/office/drawing/2014/main" id="{D6A72DF3-8B74-BAFA-D727-E988F80CA2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1430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None/>
              <a:defRPr sz="1800">
                <a:solidFill>
                  <a:schemeClr val="dk2"/>
                </a:solidFill>
                <a:latin typeface="+mn-lt"/>
                <a:ea typeface="Montserrat Light"/>
                <a:cs typeface="Montserrat Light"/>
                <a:sym typeface="Montserra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■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●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■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●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Light"/>
              <a:buChar char="■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fr-CA" dirty="0"/>
              <a:t>exemple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 1 Column">
  <p:cSld name="ville-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>
            <a:off x="-14800" y="-22200"/>
            <a:ext cx="3794700" cy="431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705225" y="706475"/>
            <a:ext cx="2808000" cy="11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fortaa"/>
              <a:buNone/>
              <a:defRPr sz="22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705222" y="1900350"/>
            <a:ext cx="2808000" cy="20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●"/>
              <a:defRPr sz="1400">
                <a:solidFill>
                  <a:schemeClr val="lt1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○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■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●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○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■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●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arela Round"/>
              <a:buChar char="○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Varela Round"/>
              <a:buChar char="■"/>
              <a:defRPr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" name="Image 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CE299AAA-1E8F-AAFD-72BB-ED709954B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0131" y="4769403"/>
            <a:ext cx="1081688" cy="229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 userDrawn="1">
  <p:cSld name="mer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 hasCustomPrompt="1"/>
          </p:nvPr>
        </p:nvSpPr>
        <p:spPr>
          <a:xfrm>
            <a:off x="3416300" y="911900"/>
            <a:ext cx="2159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mfortaa"/>
              <a:buNone/>
              <a:defRPr sz="26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  <a:defRPr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fr-CA" dirty="0"/>
              <a:t>Merci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2 collones fond blanc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bleu vert, Rectangle, Turquoise&#10;&#10;Description générée automatiquement">
            <a:extLst>
              <a:ext uri="{FF2B5EF4-FFF2-40B4-BE49-F238E27FC236}">
                <a16:creationId xmlns:a16="http://schemas.microsoft.com/office/drawing/2014/main" id="{126ED404-55C6-1303-9DF8-DF37B8606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990" y="245811"/>
            <a:ext cx="6217690" cy="971128"/>
          </a:xfrm>
          <a:prstGeom prst="rect">
            <a:avLst/>
          </a:prstGeom>
        </p:spPr>
      </p:pic>
      <p:sp>
        <p:nvSpPr>
          <p:cNvPr id="223" name="Google Shape;223;p24"/>
          <p:cNvSpPr txBox="1">
            <a:spLocks noGrp="1"/>
          </p:cNvSpPr>
          <p:nvPr>
            <p:ph type="body" idx="1"/>
          </p:nvPr>
        </p:nvSpPr>
        <p:spPr>
          <a:xfrm>
            <a:off x="777900" y="1239875"/>
            <a:ext cx="3276600" cy="29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2"/>
          </p:nvPr>
        </p:nvSpPr>
        <p:spPr>
          <a:xfrm>
            <a:off x="4711850" y="1239875"/>
            <a:ext cx="3276600" cy="29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lvl="1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●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Varela Round"/>
              <a:buChar char="○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Varela Round"/>
              <a:buChar char="■"/>
              <a:defRPr sz="1300"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 dirty="0"/>
          </a:p>
        </p:txBody>
      </p:sp>
      <p:sp>
        <p:nvSpPr>
          <p:cNvPr id="225" name="Google Shape;22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516447" y="445025"/>
            <a:ext cx="50662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omfortaa"/>
              <a:buNone/>
              <a:defRPr sz="22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2" name="Image 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FA7BC8FA-C8E0-E060-DEA6-AA783DC578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0131" y="4769403"/>
            <a:ext cx="1081688" cy="229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 6 Text Section">
  <p:cSld name="Title w 6 Text Secti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motif, bleu vert, art, bleu&#10;&#10;Description générée automatiquement">
            <a:extLst>
              <a:ext uri="{FF2B5EF4-FFF2-40B4-BE49-F238E27FC236}">
                <a16:creationId xmlns:a16="http://schemas.microsoft.com/office/drawing/2014/main" id="{8DA6A61E-2CED-C021-AA80-79760F3D1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600" y="2733338"/>
            <a:ext cx="9144000" cy="1984252"/>
          </a:xfrm>
          <a:prstGeom prst="rect">
            <a:avLst/>
          </a:prstGeom>
        </p:spPr>
      </p:pic>
      <p:sp>
        <p:nvSpPr>
          <p:cNvPr id="191" name="Google Shape;191;p22"/>
          <p:cNvSpPr/>
          <p:nvPr/>
        </p:nvSpPr>
        <p:spPr>
          <a:xfrm>
            <a:off x="0" y="1061525"/>
            <a:ext cx="91566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516447" y="337625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mfortaa"/>
              <a:buNone/>
              <a:defRPr sz="2200"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2"/>
          </p:nvPr>
        </p:nvSpPr>
        <p:spPr>
          <a:xfrm>
            <a:off x="817675" y="3131100"/>
            <a:ext cx="1938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"/>
              <a:buNone/>
              <a:defRPr sz="1400"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1"/>
          </p:nvPr>
        </p:nvSpPr>
        <p:spPr>
          <a:xfrm>
            <a:off x="817675" y="3481725"/>
            <a:ext cx="1938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arela Round"/>
              <a:buNone/>
              <a:defRPr sz="1300"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Varela Rou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3"/>
          </p:nvPr>
        </p:nvSpPr>
        <p:spPr>
          <a:xfrm>
            <a:off x="3414225" y="3131100"/>
            <a:ext cx="1938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"/>
              <a:buNone/>
              <a:defRPr sz="1400"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4"/>
          </p:nvPr>
        </p:nvSpPr>
        <p:spPr>
          <a:xfrm>
            <a:off x="3414225" y="3481725"/>
            <a:ext cx="1938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arela Round"/>
              <a:buNone/>
              <a:defRPr sz="1300">
                <a:latin typeface="+mn-lt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 idx="5"/>
          </p:nvPr>
        </p:nvSpPr>
        <p:spPr>
          <a:xfrm>
            <a:off x="6010775" y="3131100"/>
            <a:ext cx="1938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"/>
              <a:buNone/>
              <a:defRPr sz="1400"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6"/>
          </p:nvPr>
        </p:nvSpPr>
        <p:spPr>
          <a:xfrm>
            <a:off x="6010775" y="3481725"/>
            <a:ext cx="1938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arela Round"/>
              <a:buNone/>
              <a:defRPr sz="1300">
                <a:latin typeface="+mn-lt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99" name="Google Shape;199;p22"/>
          <p:cNvSpPr txBox="1">
            <a:spLocks noGrp="1"/>
          </p:cNvSpPr>
          <p:nvPr>
            <p:ph type="title" idx="7"/>
          </p:nvPr>
        </p:nvSpPr>
        <p:spPr>
          <a:xfrm>
            <a:off x="817675" y="1278500"/>
            <a:ext cx="1938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None/>
              <a:defRPr sz="14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8"/>
          </p:nvPr>
        </p:nvSpPr>
        <p:spPr>
          <a:xfrm>
            <a:off x="817675" y="1629125"/>
            <a:ext cx="1938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Varela Round"/>
              <a:buNone/>
              <a:defRPr sz="1300">
                <a:solidFill>
                  <a:schemeClr val="lt1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1" name="Google Shape;201;p22"/>
          <p:cNvSpPr txBox="1">
            <a:spLocks noGrp="1"/>
          </p:cNvSpPr>
          <p:nvPr>
            <p:ph type="title" idx="9"/>
          </p:nvPr>
        </p:nvSpPr>
        <p:spPr>
          <a:xfrm>
            <a:off x="3414225" y="1278500"/>
            <a:ext cx="1938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None/>
              <a:defRPr sz="14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3"/>
          </p:nvPr>
        </p:nvSpPr>
        <p:spPr>
          <a:xfrm>
            <a:off x="3414225" y="1629125"/>
            <a:ext cx="1938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Varela Round"/>
              <a:buNone/>
              <a:defRPr sz="1300">
                <a:solidFill>
                  <a:schemeClr val="lt1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 idx="14"/>
          </p:nvPr>
        </p:nvSpPr>
        <p:spPr>
          <a:xfrm>
            <a:off x="6010775" y="1278500"/>
            <a:ext cx="1938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fortaa"/>
              <a:buNone/>
              <a:defRPr sz="1400">
                <a:solidFill>
                  <a:schemeClr val="l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15"/>
          </p:nvPr>
        </p:nvSpPr>
        <p:spPr>
          <a:xfrm>
            <a:off x="6010775" y="1629125"/>
            <a:ext cx="1938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Varela Round"/>
              <a:buNone/>
              <a:defRPr sz="1300">
                <a:solidFill>
                  <a:schemeClr val="lt1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05" name="Google Shape;20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2" name="Image 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C406E0CE-F15B-D1E6-DC70-80C1382314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50131" y="4769403"/>
            <a:ext cx="1081688" cy="2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2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Light"/>
              <a:buChar char="●"/>
              <a:defRPr sz="1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■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●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■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●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○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Light"/>
              <a:buChar char="■"/>
              <a:defRPr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fr-CA" dirty="0"/>
              <a:t>exemple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dirty="0"/>
          </a:p>
        </p:txBody>
      </p:sp>
      <p:pic>
        <p:nvPicPr>
          <p:cNvPr id="2" name="Image 1" descr="Une image contenant Graphiqu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83DB4428-C5A3-47D6-BC50-DF5CA874F7B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50131" y="4769403"/>
            <a:ext cx="1081688" cy="22998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8" r:id="rId4"/>
    <p:sldLayoutId id="2147483666" r:id="rId5"/>
    <p:sldLayoutId id="2147483667" r:id="rId6"/>
    <p:sldLayoutId id="2147483670" r:id="rId7"/>
    <p:sldLayoutId id="2147483673" r:id="rId8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464D0DD-2E84-73F7-A869-4932F00CD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76" y="285152"/>
            <a:ext cx="2497439" cy="1315225"/>
          </a:xfrm>
        </p:spPr>
        <p:txBody>
          <a:bodyPr/>
          <a:lstStyle/>
          <a:p>
            <a:pPr algn="ctr"/>
            <a:r>
              <a:rPr lang="fr-CA" dirty="0"/>
              <a:t>ASSEMBLÉE PUBLIQUE DE CONSULTATION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47972D79-A3F3-23D2-5275-B9AEEE841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776" y="1647442"/>
            <a:ext cx="2356453" cy="666750"/>
          </a:xfrm>
        </p:spPr>
        <p:txBody>
          <a:bodyPr/>
          <a:lstStyle/>
          <a:p>
            <a:pPr marL="114300" indent="0" algn="ctr">
              <a:buNone/>
            </a:pPr>
            <a:r>
              <a:rPr lang="fr-CA" sz="1400" b="1" dirty="0">
                <a:solidFill>
                  <a:schemeClr val="bg1"/>
                </a:solidFill>
                <a:latin typeface="+mn-lt"/>
              </a:rPr>
              <a:t>29 mai 2024</a:t>
            </a:r>
          </a:p>
          <a:p>
            <a:pPr marL="114300" indent="0" algn="ctr">
              <a:buNone/>
            </a:pPr>
            <a:r>
              <a:rPr lang="fr-CA" sz="1400" dirty="0">
                <a:solidFill>
                  <a:schemeClr val="bg1"/>
                </a:solidFill>
                <a:latin typeface="+mn-lt"/>
              </a:rPr>
              <a:t>Salle du Pavillon de </a:t>
            </a:r>
            <a:r>
              <a:rPr lang="fr-CA" sz="1400" dirty="0"/>
              <a:t>l</a:t>
            </a:r>
            <a:r>
              <a:rPr lang="fr-CA" sz="1400" dirty="0">
                <a:solidFill>
                  <a:schemeClr val="bg1"/>
                </a:solidFill>
                <a:latin typeface="+mn-lt"/>
              </a:rPr>
              <a:t>’Île</a:t>
            </a:r>
          </a:p>
          <a:p>
            <a:pPr marL="114300" indent="0" algn="ctr">
              <a:buNone/>
            </a:pPr>
            <a:r>
              <a:rPr lang="fr-CA" sz="1400" dirty="0">
                <a:solidFill>
                  <a:schemeClr val="bg1"/>
                </a:solidFill>
                <a:latin typeface="+mn-lt"/>
              </a:rPr>
              <a:t>480, boulevard D’Youville</a:t>
            </a:r>
          </a:p>
          <a:p>
            <a:pPr marL="114300" indent="0">
              <a:buNone/>
            </a:pPr>
            <a:endParaRPr lang="fr-CA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57982" y="528650"/>
            <a:ext cx="59515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/>
              <a:t>EXPLICATIF DES MODIFICATIONS APPORTÉES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0B1389-B63E-4129-76D1-958149EC1154}"/>
              </a:ext>
            </a:extLst>
          </p:cNvPr>
          <p:cNvSpPr txBox="1"/>
          <p:nvPr/>
        </p:nvSpPr>
        <p:spPr>
          <a:xfrm>
            <a:off x="57982" y="1435400"/>
            <a:ext cx="88427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CA" dirty="0"/>
          </a:p>
          <a:p>
            <a:pPr marL="285750" indent="-285750" algn="just" rtl="0">
              <a:buClr>
                <a:srgbClr val="156973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400" dirty="0">
                <a:cs typeface="Arial" panose="020B0604020202020204" pitchFamily="34" charset="0"/>
              </a:rPr>
              <a:t>Ce projet de règlement vise à permettre plusieurs nouveaux usages dans la zone P-800.</a:t>
            </a:r>
            <a:endParaRPr lang="fr-CA" kern="1200" dirty="0">
              <a:cs typeface="Arial" panose="020B0604020202020204" pitchFamily="34" charset="0"/>
            </a:endParaRPr>
          </a:p>
          <a:p>
            <a:pPr marL="285750" indent="-285750" algn="just" rtl="0">
              <a:buClr>
                <a:srgbClr val="156973"/>
              </a:buClr>
              <a:buSzPts val="2400"/>
              <a:buFont typeface="Arial" panose="020B0604020202020204" pitchFamily="34" charset="0"/>
              <a:buChar char="•"/>
            </a:pPr>
            <a:endParaRPr lang="fr-CA" sz="1400" b="0" i="0" u="none" strike="noStrike" kern="1200" baseline="0" dirty="0">
              <a:cs typeface="Arial" panose="020B0604020202020204" pitchFamily="34" charset="0"/>
            </a:endParaRPr>
          </a:p>
          <a:p>
            <a:pPr marL="285750" indent="-285750" algn="just" rtl="0">
              <a:buClr>
                <a:srgbClr val="156973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400" b="0" i="0" u="none" strike="noStrike" kern="1200" baseline="0" dirty="0">
                <a:cs typeface="Arial" panose="020B0604020202020204" pitchFamily="34" charset="0"/>
              </a:rPr>
              <a:t>Le Centre multifonctionnel Horizon s’installera dans une portion du Manoir D’Youville. Plusieurs services seront offerts pour les personnes ayant des handicaps physiques et mentaux </a:t>
            </a:r>
            <a:r>
              <a:rPr lang="fr-CA" sz="1400" i="0" u="none" strike="noStrike" kern="1200" baseline="0" dirty="0">
                <a:cs typeface="Arial" panose="020B0604020202020204" pitchFamily="34" charset="0"/>
              </a:rPr>
              <a:t>(usage : 6539 Autres centres de services sociaux).</a:t>
            </a:r>
          </a:p>
          <a:p>
            <a:pPr algn="just" rtl="0">
              <a:buClr>
                <a:srgbClr val="156973"/>
              </a:buClr>
              <a:buSzPts val="2400"/>
            </a:pPr>
            <a:endParaRPr lang="fr-CA" sz="1400" b="0" dirty="0">
              <a:cs typeface="Arial" panose="020B0604020202020204" pitchFamily="34" charset="0"/>
            </a:endParaRPr>
          </a:p>
          <a:p>
            <a:pPr marL="285750" indent="-285750" algn="just" rtl="0">
              <a:buClr>
                <a:srgbClr val="156973"/>
              </a:buClr>
              <a:buSzPts val="2400"/>
              <a:buFont typeface="Arial" panose="020B0604020202020204" pitchFamily="34" charset="0"/>
              <a:buChar char="•"/>
            </a:pPr>
            <a:r>
              <a:rPr lang="fr-CA" sz="1400" i="0" u="none" strike="noStrike" kern="1200" baseline="0" dirty="0">
                <a:cs typeface="Arial" panose="020B0604020202020204" pitchFamily="34" charset="0"/>
              </a:rPr>
              <a:t>Aussi, il a été constaté que plusieurs autres usages sont exercés sur le tertre sans toutefois être autorisés à la règlementation en vigueur. Ce projet de règlement vise à régulariser le tout.</a:t>
            </a:r>
            <a:endParaRPr lang="fr-CA" sz="1400" b="0" i="0" u="none" strike="noStrike" kern="1200" baseline="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5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887847-5F6B-8F06-A77F-C07F491A74CD}"/>
              </a:ext>
            </a:extLst>
          </p:cNvPr>
          <p:cNvSpPr/>
          <p:nvPr/>
        </p:nvSpPr>
        <p:spPr>
          <a:xfrm>
            <a:off x="279428" y="1290918"/>
            <a:ext cx="4808939" cy="2915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139578" y="197599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/>
              <a:t>MODIFICATIONS APPORTÉES</a:t>
            </a:r>
          </a:p>
        </p:txBody>
      </p:sp>
      <p:sp>
        <p:nvSpPr>
          <p:cNvPr id="4" name="Google Shape;331;p33">
            <a:extLst>
              <a:ext uri="{FF2B5EF4-FFF2-40B4-BE49-F238E27FC236}">
                <a16:creationId xmlns:a16="http://schemas.microsoft.com/office/drawing/2014/main" id="{C4AC3E88-A507-A442-6346-BB99515B258E}"/>
              </a:ext>
            </a:extLst>
          </p:cNvPr>
          <p:cNvSpPr txBox="1">
            <a:spLocks/>
          </p:cNvSpPr>
          <p:nvPr/>
        </p:nvSpPr>
        <p:spPr>
          <a:xfrm>
            <a:off x="139578" y="567036"/>
            <a:ext cx="86416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fr-CA" dirty="0">
                <a:solidFill>
                  <a:schemeClr val="tx1"/>
                </a:solidFill>
                <a:latin typeface="+mj-lt"/>
              </a:rPr>
              <a:t>Ajout à la grille des usages et des normes P-800</a:t>
            </a:r>
          </a:p>
        </p:txBody>
      </p:sp>
      <p:sp>
        <p:nvSpPr>
          <p:cNvPr id="6" name="Google Shape;331;p33">
            <a:extLst>
              <a:ext uri="{FF2B5EF4-FFF2-40B4-BE49-F238E27FC236}">
                <a16:creationId xmlns:a16="http://schemas.microsoft.com/office/drawing/2014/main" id="{38462FD2-1F19-1322-E468-6271D094DFAE}"/>
              </a:ext>
            </a:extLst>
          </p:cNvPr>
          <p:cNvSpPr txBox="1">
            <a:spLocks/>
          </p:cNvSpPr>
          <p:nvPr/>
        </p:nvSpPr>
        <p:spPr>
          <a:xfrm>
            <a:off x="397898" y="1324455"/>
            <a:ext cx="86416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fr-CA" dirty="0">
                <a:solidFill>
                  <a:schemeClr val="bg1"/>
                </a:solidFill>
                <a:latin typeface="+mj-lt"/>
              </a:rPr>
              <a:t>Permettre les usages suivants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C78D73-0DFA-20F5-DB21-4137B70BFC8A}"/>
              </a:ext>
            </a:extLst>
          </p:cNvPr>
          <p:cNvSpPr txBox="1"/>
          <p:nvPr/>
        </p:nvSpPr>
        <p:spPr>
          <a:xfrm>
            <a:off x="397897" y="1846609"/>
            <a:ext cx="457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5391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Vente au détail de marchandises en général (sauf le marché aux puces);</a:t>
            </a:r>
            <a:endParaRPr lang="fr-CA" sz="1200" b="1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543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Vente au détail de fruits, de légumes et marché public;</a:t>
            </a:r>
            <a:endParaRPr lang="fr-CA" sz="1200" b="1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5450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Vente au détail de produits laitiers;</a:t>
            </a:r>
            <a:endParaRPr lang="fr-CA" sz="1200" b="1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5827 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Microbrasserie sans repas;</a:t>
            </a:r>
            <a:endParaRPr lang="fr-CA" sz="1200" b="1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5828 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Microbrasserie avec repas;</a:t>
            </a:r>
            <a:endParaRPr lang="fr-CA" sz="1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6242 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Cimetière;</a:t>
            </a:r>
            <a:endParaRPr lang="fr-CA" sz="1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6539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Autres centres de services sociaux;</a:t>
            </a:r>
            <a:endParaRPr lang="fr-CA" sz="1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7499 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Autres activités récréatives;</a:t>
            </a:r>
            <a:endParaRPr lang="fr-CA" sz="1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8141 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Ferme (les pommes sont la récolte prédominante); </a:t>
            </a:r>
            <a:endParaRPr lang="fr-CA" sz="1200" dirty="0">
              <a:solidFill>
                <a:schemeClr val="bg1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8193 </a:t>
            </a:r>
            <a:r>
              <a:rPr lang="fr-CA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Rucher.</a:t>
            </a:r>
            <a:endParaRPr lang="fr-CA" sz="1200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 descr="Une image contenant texte, capture d’écran, nombre, Parallèle&#10;&#10;Description générée automatiquement">
            <a:extLst>
              <a:ext uri="{FF2B5EF4-FFF2-40B4-BE49-F238E27FC236}">
                <a16:creationId xmlns:a16="http://schemas.microsoft.com/office/drawing/2014/main" id="{B63CF660-3DAB-6B19-CFDF-B029676C6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4" y="105673"/>
            <a:ext cx="3069838" cy="45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AA7696-B582-3876-153F-F46391972BE0}"/>
              </a:ext>
            </a:extLst>
          </p:cNvPr>
          <p:cNvSpPr/>
          <p:nvPr/>
        </p:nvSpPr>
        <p:spPr>
          <a:xfrm>
            <a:off x="134531" y="2331781"/>
            <a:ext cx="8821028" cy="22389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461914" y="15867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fr-CA" sz="2400" b="1" i="0" u="none" strike="noStrike" cap="none" dirty="0">
                <a:latin typeface="+mj-lt"/>
                <a:ea typeface="Comfortaa"/>
                <a:cs typeface="Comfortaa"/>
                <a:sym typeface="Comfortaa"/>
              </a:rPr>
              <a:t>DEMANDE DE PARTICIPATION RÉFÉRENDAIRE</a:t>
            </a:r>
          </a:p>
        </p:txBody>
      </p:sp>
      <p:graphicFrame>
        <p:nvGraphicFramePr>
          <p:cNvPr id="452" name="ZoneTexte 3">
            <a:extLst>
              <a:ext uri="{FF2B5EF4-FFF2-40B4-BE49-F238E27FC236}">
                <a16:creationId xmlns:a16="http://schemas.microsoft.com/office/drawing/2014/main" id="{818A30C6-1B2B-3037-8050-47F799AC1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164592"/>
              </p:ext>
            </p:extLst>
          </p:nvPr>
        </p:nvGraphicFramePr>
        <p:xfrm>
          <a:off x="188441" y="-343987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F68D186-AF96-6C77-3C3A-923C0008B9DE}"/>
              </a:ext>
            </a:extLst>
          </p:cNvPr>
          <p:cNvSpPr txBox="1"/>
          <p:nvPr/>
        </p:nvSpPr>
        <p:spPr>
          <a:xfrm>
            <a:off x="134531" y="2766586"/>
            <a:ext cx="401314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CA" b="1" u="sng" dirty="0">
                <a:effectLst/>
                <a:ea typeface="Times New Roman" panose="02020603050405020304" pitchFamily="18" charset="0"/>
              </a:rPr>
              <a:t>25 personnes habiles à voter ou moins :</a:t>
            </a:r>
            <a:r>
              <a:rPr lang="fr-CA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lvl="0" algn="just"/>
            <a:r>
              <a:rPr lang="fr-CA" dirty="0">
                <a:effectLst/>
                <a:ea typeface="Times New Roman" panose="02020603050405020304" pitchFamily="18" charset="0"/>
              </a:rPr>
              <a:t>Un nombre équivalent à 50 % du nombre de personnes habiles à voter, arrondi à l’unité supérieure :</a:t>
            </a:r>
          </a:p>
          <a:p>
            <a:pPr lvl="0" algn="just"/>
            <a:endParaRPr lang="fr-CA" dirty="0">
              <a:ea typeface="Times New Roman" panose="02020603050405020304" pitchFamily="18" charset="0"/>
            </a:endParaRPr>
          </a:p>
          <a:p>
            <a:pPr lvl="0" algn="just"/>
            <a:r>
              <a:rPr lang="fr-CA" dirty="0">
                <a:effectLst/>
                <a:ea typeface="Times New Roman" panose="02020603050405020304" pitchFamily="18" charset="0"/>
              </a:rPr>
              <a:t>Pour 16 personnes : 50 % x 16 = 8</a:t>
            </a:r>
          </a:p>
          <a:p>
            <a:pPr lvl="0" algn="just"/>
            <a:r>
              <a:rPr lang="fr-CA" dirty="0">
                <a:effectLst/>
                <a:ea typeface="Times New Roman" panose="02020603050405020304" pitchFamily="18" charset="0"/>
              </a:rPr>
              <a:t>Résultat = 8 signatures requises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Google Shape;331;p33">
            <a:extLst>
              <a:ext uri="{FF2B5EF4-FFF2-40B4-BE49-F238E27FC236}">
                <a16:creationId xmlns:a16="http://schemas.microsoft.com/office/drawing/2014/main" id="{F5CCE76D-3E54-76FA-60AD-B93B10D3A200}"/>
              </a:ext>
            </a:extLst>
          </p:cNvPr>
          <p:cNvSpPr txBox="1">
            <a:spLocks/>
          </p:cNvSpPr>
          <p:nvPr/>
        </p:nvSpPr>
        <p:spPr>
          <a:xfrm>
            <a:off x="134531" y="2376914"/>
            <a:ext cx="8520600" cy="39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>
              <a:lnSpc>
                <a:spcPct val="90000"/>
              </a:lnSpc>
            </a:pPr>
            <a:r>
              <a:rPr lang="fr-CA" sz="1600" dirty="0"/>
              <a:t>Calcul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F57251-2B2E-5999-2394-461338E6534F}"/>
              </a:ext>
            </a:extLst>
          </p:cNvPr>
          <p:cNvSpPr txBox="1"/>
          <p:nvPr/>
        </p:nvSpPr>
        <p:spPr>
          <a:xfrm>
            <a:off x="4430806" y="2763474"/>
            <a:ext cx="4578663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fr-CA" b="1" u="sng" dirty="0">
                <a:effectLst/>
                <a:ea typeface="Times New Roman" panose="02020603050405020304" pitchFamily="18" charset="0"/>
              </a:rPr>
              <a:t>Plus de 25 personnes habiles à voter :</a:t>
            </a:r>
            <a:r>
              <a:rPr lang="fr-CA" b="1" dirty="0">
                <a:ea typeface="Times New Roman" panose="02020603050405020304" pitchFamily="18" charset="0"/>
              </a:rPr>
              <a:t> </a:t>
            </a:r>
          </a:p>
          <a:p>
            <a:pPr lvl="0" algn="just"/>
            <a:r>
              <a:rPr lang="fr-CA" dirty="0">
                <a:ea typeface="Times New Roman" panose="02020603050405020304" pitchFamily="18" charset="0"/>
              </a:rPr>
              <a:t>(nb de personnes habiles à voter – 25) x 10 % + 13 = </a:t>
            </a:r>
            <a:r>
              <a:rPr lang="fr-CA" sz="1200" dirty="0">
                <a:ea typeface="Times New Roman" panose="02020603050405020304" pitchFamily="18" charset="0"/>
              </a:rPr>
              <a:t>X</a:t>
            </a:r>
          </a:p>
          <a:p>
            <a:pPr lvl="0" algn="just"/>
            <a:endParaRPr lang="fr-CA" dirty="0">
              <a:effectLst/>
              <a:ea typeface="Times New Roman" panose="02020603050405020304" pitchFamily="18" charset="0"/>
            </a:endParaRPr>
          </a:p>
          <a:p>
            <a:pPr lvl="0" algn="just"/>
            <a:r>
              <a:rPr lang="fr-CA" dirty="0">
                <a:effectLst/>
                <a:ea typeface="Times New Roman" panose="02020603050405020304" pitchFamily="18" charset="0"/>
              </a:rPr>
              <a:t>Pour </a:t>
            </a:r>
            <a:r>
              <a:rPr lang="fr-CA" dirty="0">
                <a:ea typeface="Times New Roman" panose="02020603050405020304" pitchFamily="18" charset="0"/>
              </a:rPr>
              <a:t>10</a:t>
            </a:r>
            <a:r>
              <a:rPr lang="fr-CA" dirty="0">
                <a:effectLst/>
                <a:ea typeface="Times New Roman" panose="02020603050405020304" pitchFamily="18" charset="0"/>
              </a:rPr>
              <a:t>0 personnes : (100-25) x 10 % + 13 = 20,5.</a:t>
            </a:r>
          </a:p>
          <a:p>
            <a:pPr lvl="0" algn="just"/>
            <a:r>
              <a:rPr lang="fr-CA" dirty="0">
                <a:effectLst/>
                <a:ea typeface="Times New Roman" panose="02020603050405020304" pitchFamily="18" charset="0"/>
              </a:rPr>
              <a:t>Résultat = 21 signatures requises</a:t>
            </a:r>
          </a:p>
        </p:txBody>
      </p:sp>
    </p:spTree>
    <p:extLst>
      <p:ext uri="{BB962C8B-B14F-4D97-AF65-F5344CB8AC3E}">
        <p14:creationId xmlns:p14="http://schemas.microsoft.com/office/powerpoint/2010/main" val="235854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35680D-D763-887F-E195-53DD99246553}"/>
              </a:ext>
            </a:extLst>
          </p:cNvPr>
          <p:cNvSpPr/>
          <p:nvPr/>
        </p:nvSpPr>
        <p:spPr>
          <a:xfrm>
            <a:off x="0" y="968188"/>
            <a:ext cx="9144000" cy="1807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5" name="Google Shape;405;p37"/>
          <p:cNvSpPr txBox="1">
            <a:spLocks noGrp="1"/>
          </p:cNvSpPr>
          <p:nvPr>
            <p:ph type="title"/>
          </p:nvPr>
        </p:nvSpPr>
        <p:spPr>
          <a:xfrm>
            <a:off x="77103" y="93661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ZONES VISÉES ET ZONES CONTIGUËS</a:t>
            </a:r>
            <a:endParaRPr sz="2400" dirty="0"/>
          </a:p>
        </p:txBody>
      </p:sp>
      <p:pic>
        <p:nvPicPr>
          <p:cNvPr id="3" name="Image 2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A3BA3E1C-B949-738A-0728-09D32523A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7782" r="25189" b="2722"/>
          <a:stretch/>
        </p:blipFill>
        <p:spPr>
          <a:xfrm>
            <a:off x="143230" y="709698"/>
            <a:ext cx="5773475" cy="4283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 descr="Une image contenant texte, diagramme, carte&#10;&#10;Description générée automatiquement">
            <a:extLst>
              <a:ext uri="{FF2B5EF4-FFF2-40B4-BE49-F238E27FC236}">
                <a16:creationId xmlns:a16="http://schemas.microsoft.com/office/drawing/2014/main" id="{02A0A1B6-EEFC-9178-2325-0D585B12EE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5" t="47406" r="5440" b="26653"/>
          <a:stretch/>
        </p:blipFill>
        <p:spPr>
          <a:xfrm>
            <a:off x="6155408" y="709698"/>
            <a:ext cx="2447328" cy="21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251189" y="180410"/>
            <a:ext cx="8433194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/>
              <a:t>CALENDRIER D’ADOPTION</a:t>
            </a:r>
          </a:p>
        </p:txBody>
      </p:sp>
      <p:sp>
        <p:nvSpPr>
          <p:cNvPr id="7" name="Google Shape;331;p33">
            <a:extLst>
              <a:ext uri="{FF2B5EF4-FFF2-40B4-BE49-F238E27FC236}">
                <a16:creationId xmlns:a16="http://schemas.microsoft.com/office/drawing/2014/main" id="{93BD6217-C190-4033-F3A9-4CD9F73ACBE5}"/>
              </a:ext>
            </a:extLst>
          </p:cNvPr>
          <p:cNvSpPr txBox="1">
            <a:spLocks/>
          </p:cNvSpPr>
          <p:nvPr/>
        </p:nvSpPr>
        <p:spPr>
          <a:xfrm>
            <a:off x="251189" y="552240"/>
            <a:ext cx="86416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fr-CA" b="1" dirty="0">
                <a:solidFill>
                  <a:schemeClr val="tx1"/>
                </a:solidFill>
              </a:rPr>
              <a:t>Z-3001-128-24</a:t>
            </a:r>
          </a:p>
          <a:p>
            <a:pPr marL="0" indent="0">
              <a:buNone/>
            </a:pPr>
            <a:r>
              <a:rPr lang="fr-CA" b="1" dirty="0">
                <a:solidFill>
                  <a:schemeClr val="tx1"/>
                </a:solidFill>
              </a:rPr>
              <a:t>Z-3001-129-24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59B5B39-A63E-E403-A4C6-10F10E91E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909160"/>
              </p:ext>
            </p:extLst>
          </p:nvPr>
        </p:nvGraphicFramePr>
        <p:xfrm>
          <a:off x="311150" y="1496770"/>
          <a:ext cx="85217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850">
                  <a:extLst>
                    <a:ext uri="{9D8B030D-6E8A-4147-A177-3AD203B41FA5}">
                      <a16:colId xmlns:a16="http://schemas.microsoft.com/office/drawing/2014/main" val="910407140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305850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1600" dirty="0"/>
                        <a:t>ÉTAPES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/>
                        <a:t>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8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Premier projet de règlement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 mai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54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Assemblée publique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29 mai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Second projet de règlement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 juin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79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Adoption (Ville)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 juillet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7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Adoption finale (MRC)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28 août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73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Entrée en vigueur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Début septembre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1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 idx="2"/>
          </p:nvPr>
        </p:nvSpPr>
        <p:spPr>
          <a:xfrm>
            <a:off x="1246841" y="2150850"/>
            <a:ext cx="2968812" cy="841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 ? </a:t>
            </a:r>
            <a:endParaRPr dirty="0"/>
          </a:p>
        </p:txBody>
      </p:sp>
      <p:pic>
        <p:nvPicPr>
          <p:cNvPr id="4" name="Espace réservé du contenu 2" descr="Questions avec un remplissage uni">
            <a:extLst>
              <a:ext uri="{FF2B5EF4-FFF2-40B4-BE49-F238E27FC236}">
                <a16:creationId xmlns:a16="http://schemas.microsoft.com/office/drawing/2014/main" id="{E37809DD-6CFB-E6C8-9FFA-694E92ACD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353" y="2000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5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6"/>
          <p:cNvSpPr txBox="1">
            <a:spLocks noGrp="1"/>
          </p:cNvSpPr>
          <p:nvPr>
            <p:ph type="title"/>
          </p:nvPr>
        </p:nvSpPr>
        <p:spPr>
          <a:xfrm>
            <a:off x="3423023" y="1517018"/>
            <a:ext cx="21590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MERCI 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2538225" y="1074986"/>
            <a:ext cx="6605775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Modification du règlement de zonage visant à permettre les remises de jardin pour certains usages</a:t>
            </a:r>
            <a:endParaRPr dirty="0"/>
          </a:p>
        </p:txBody>
      </p:sp>
      <p:sp>
        <p:nvSpPr>
          <p:cNvPr id="244" name="Google Shape;244;p27"/>
          <p:cNvSpPr txBox="1">
            <a:spLocks noGrp="1"/>
          </p:cNvSpPr>
          <p:nvPr>
            <p:ph type="title" idx="3"/>
          </p:nvPr>
        </p:nvSpPr>
        <p:spPr>
          <a:xfrm>
            <a:off x="2538225" y="1596117"/>
            <a:ext cx="3603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Z-3001-128-24</a:t>
            </a:r>
            <a:endParaRPr dirty="0"/>
          </a:p>
        </p:txBody>
      </p:sp>
      <p:sp>
        <p:nvSpPr>
          <p:cNvPr id="245" name="Google Shape;245;p27"/>
          <p:cNvSpPr txBox="1">
            <a:spLocks noGrp="1"/>
          </p:cNvSpPr>
          <p:nvPr>
            <p:ph type="title" idx="4"/>
          </p:nvPr>
        </p:nvSpPr>
        <p:spPr>
          <a:xfrm>
            <a:off x="2558487" y="2537277"/>
            <a:ext cx="6451042" cy="690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Modification du règlement de zonage visant à permettre des usages dans la zone P-800 dans le secteur de l’île Saint-Bernard</a:t>
            </a:r>
            <a:endParaRPr dirty="0"/>
          </a:p>
        </p:txBody>
      </p:sp>
      <p:sp>
        <p:nvSpPr>
          <p:cNvPr id="246" name="Google Shape;246;p27"/>
          <p:cNvSpPr txBox="1">
            <a:spLocks noGrp="1"/>
          </p:cNvSpPr>
          <p:nvPr>
            <p:ph type="title" idx="5"/>
          </p:nvPr>
        </p:nvSpPr>
        <p:spPr>
          <a:xfrm>
            <a:off x="2558303" y="3067475"/>
            <a:ext cx="3603900" cy="3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>
                <a:latin typeface="+mn-lt"/>
                <a:cs typeface="Varela Round" panose="00000500000000000000" pitchFamily="2" charset="-79"/>
              </a:rPr>
              <a:t>Z-3001-129-24</a:t>
            </a:r>
            <a:br>
              <a:rPr lang="fr-CA" dirty="0"/>
            </a:br>
            <a:endParaRPr dirty="0"/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 idx="13"/>
          </p:nvPr>
        </p:nvSpPr>
        <p:spPr>
          <a:xfrm>
            <a:off x="1206597" y="1142222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252" name="Google Shape;252;p27"/>
          <p:cNvSpPr txBox="1">
            <a:spLocks noGrp="1"/>
          </p:cNvSpPr>
          <p:nvPr>
            <p:ph type="title" idx="14"/>
          </p:nvPr>
        </p:nvSpPr>
        <p:spPr>
          <a:xfrm>
            <a:off x="1206597" y="2571750"/>
            <a:ext cx="770100" cy="5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17" name="Google Shape;405;p37">
            <a:extLst>
              <a:ext uri="{FF2B5EF4-FFF2-40B4-BE49-F238E27FC236}">
                <a16:creationId xmlns:a16="http://schemas.microsoft.com/office/drawing/2014/main" id="{EFCFA818-838A-6FC1-A1BA-D42D0C667989}"/>
              </a:ext>
            </a:extLst>
          </p:cNvPr>
          <p:cNvSpPr txBox="1">
            <a:spLocks/>
          </p:cNvSpPr>
          <p:nvPr/>
        </p:nvSpPr>
        <p:spPr>
          <a:xfrm>
            <a:off x="2528230" y="132819"/>
            <a:ext cx="340864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1600" b="1" i="0" u="none" strike="noStrike" cap="none">
                <a:solidFill>
                  <a:schemeClr val="accent1"/>
                </a:solidFill>
                <a:latin typeface="+mn-lt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r>
              <a:rPr lang="fr-CA" sz="2400" dirty="0">
                <a:latin typeface="+mj-lt"/>
              </a:rPr>
              <a:t>ORDRE DU JOUR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 idx="2"/>
          </p:nvPr>
        </p:nvSpPr>
        <p:spPr>
          <a:xfrm>
            <a:off x="271929" y="1283591"/>
            <a:ext cx="4978400" cy="841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Modification du règlement de zonage visant à permettre les remises de jardin pour certains usages</a:t>
            </a:r>
            <a:endParaRPr sz="2000" dirty="0"/>
          </a:p>
        </p:txBody>
      </p:sp>
      <p:sp>
        <p:nvSpPr>
          <p:cNvPr id="4" name="Google Shape;333;p33">
            <a:extLst>
              <a:ext uri="{FF2B5EF4-FFF2-40B4-BE49-F238E27FC236}">
                <a16:creationId xmlns:a16="http://schemas.microsoft.com/office/drawing/2014/main" id="{C53835F7-D14B-40DB-8254-E69589A20BDB}"/>
              </a:ext>
            </a:extLst>
          </p:cNvPr>
          <p:cNvSpPr txBox="1">
            <a:spLocks/>
          </p:cNvSpPr>
          <p:nvPr/>
        </p:nvSpPr>
        <p:spPr>
          <a:xfrm>
            <a:off x="271929" y="2938937"/>
            <a:ext cx="4120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lt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dirty="0">
                <a:solidFill>
                  <a:schemeClr val="accent2"/>
                </a:solidFill>
              </a:rPr>
              <a:t>Z-3001-128-24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57982" y="528650"/>
            <a:ext cx="59515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/>
              <a:t>EXPLICATIF DES MODIFICATIONS APPORTÉES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0B1389-B63E-4129-76D1-958149EC1154}"/>
              </a:ext>
            </a:extLst>
          </p:cNvPr>
          <p:cNvSpPr txBox="1"/>
          <p:nvPr/>
        </p:nvSpPr>
        <p:spPr>
          <a:xfrm>
            <a:off x="57982" y="1435400"/>
            <a:ext cx="884270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CA" dirty="0"/>
          </a:p>
          <a:p>
            <a:pPr algn="just"/>
            <a:endParaRPr lang="fr-CA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Le présent projet de règlement vise à permettre les remises de jardin pour les groupes d’usage « Commerce » et « Communautaire ».</a:t>
            </a:r>
          </a:p>
          <a:p>
            <a:pPr algn="just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La réglementation actuelle permet les remises de jardin pour le groupe d’usage « Habitation » seulement, en cour latérale et arrière.</a:t>
            </a: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 projet de règlement fait suite à des demandes de centres de la petite enfance (CPE), d’écoles et de commerces, puisque de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l’espace de rangement extérieur leur est nécessaire pour ranger des jouets, des articles de sports ou d’autres objets.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Ce projet de règlement vise l’ensemble de la Ville.</a:t>
            </a: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331;p33">
            <a:extLst>
              <a:ext uri="{FF2B5EF4-FFF2-40B4-BE49-F238E27FC236}">
                <a16:creationId xmlns:a16="http://schemas.microsoft.com/office/drawing/2014/main" id="{389AF84C-F097-90B8-0151-0365E8EA21E3}"/>
              </a:ext>
            </a:extLst>
          </p:cNvPr>
          <p:cNvSpPr txBox="1">
            <a:spLocks/>
          </p:cNvSpPr>
          <p:nvPr/>
        </p:nvSpPr>
        <p:spPr>
          <a:xfrm>
            <a:off x="57982" y="1435400"/>
            <a:ext cx="2661771" cy="84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fr-CA" dirty="0">
                <a:solidFill>
                  <a:schemeClr val="accent1"/>
                </a:solidFill>
                <a:latin typeface="+mj-lt"/>
              </a:rPr>
              <a:t>Remises de jardin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57982" y="528650"/>
            <a:ext cx="59515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/>
              <a:t>MODIFICATIONS APPORTÉES</a:t>
            </a:r>
          </a:p>
        </p:txBody>
      </p:sp>
      <p:sp>
        <p:nvSpPr>
          <p:cNvPr id="8" name="Google Shape;331;p33">
            <a:extLst>
              <a:ext uri="{FF2B5EF4-FFF2-40B4-BE49-F238E27FC236}">
                <a16:creationId xmlns:a16="http://schemas.microsoft.com/office/drawing/2014/main" id="{389AF84C-F097-90B8-0151-0365E8EA21E3}"/>
              </a:ext>
            </a:extLst>
          </p:cNvPr>
          <p:cNvSpPr txBox="1">
            <a:spLocks/>
          </p:cNvSpPr>
          <p:nvPr/>
        </p:nvSpPr>
        <p:spPr>
          <a:xfrm>
            <a:off x="58181" y="1267311"/>
            <a:ext cx="7744079" cy="84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fr-CA" dirty="0">
                <a:solidFill>
                  <a:schemeClr val="accent1"/>
                </a:solidFill>
                <a:latin typeface="+mj-lt"/>
              </a:rPr>
              <a:t>Ajouts au tableau 5.3-A - Grille des usages accessoires autorisés dans les cours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D483FE-F5D4-5EC5-E204-4612F88A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2" y="1620296"/>
            <a:ext cx="7744279" cy="25202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B439B6-9AAD-5219-FBDD-C4C83E91B3C9}"/>
              </a:ext>
            </a:extLst>
          </p:cNvPr>
          <p:cNvSpPr/>
          <p:nvPr/>
        </p:nvSpPr>
        <p:spPr>
          <a:xfrm>
            <a:off x="4692607" y="1794873"/>
            <a:ext cx="496582" cy="22545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432CF-4C72-1909-39F8-25DB7EDE3201}"/>
              </a:ext>
            </a:extLst>
          </p:cNvPr>
          <p:cNvSpPr/>
          <p:nvPr/>
        </p:nvSpPr>
        <p:spPr>
          <a:xfrm>
            <a:off x="6232033" y="1794872"/>
            <a:ext cx="496582" cy="2254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0" name="Google Shape;450;p39"/>
          <p:cNvSpPr txBox="1">
            <a:spLocks noGrp="1"/>
          </p:cNvSpPr>
          <p:nvPr>
            <p:ph type="body" idx="1"/>
          </p:nvPr>
        </p:nvSpPr>
        <p:spPr>
          <a:xfrm>
            <a:off x="125218" y="4223981"/>
            <a:ext cx="5334288" cy="1012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fr-CA" dirty="0">
                <a:effectLst/>
              </a:rPr>
              <a:t>Ajouts des groupes d’usage </a:t>
            </a:r>
            <a:r>
              <a:rPr lang="fr-CA" b="1" dirty="0">
                <a:effectLst/>
              </a:rPr>
              <a:t>« Commerce » </a:t>
            </a:r>
            <a:r>
              <a:rPr lang="fr-CA" dirty="0">
                <a:effectLst/>
              </a:rPr>
              <a:t>et </a:t>
            </a:r>
            <a:r>
              <a:rPr lang="fr-CA" b="1" dirty="0">
                <a:effectLst/>
              </a:rPr>
              <a:t>« Communautaire » </a:t>
            </a:r>
            <a:r>
              <a:rPr lang="fr-CA" dirty="0">
                <a:effectLst/>
              </a:rPr>
              <a:t>pour l’usage accessoire « Remise de jardin »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468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163783" y="180410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dirty="0"/>
              <a:t>MODIFICATIONS APPORTÉES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4AB7D9D-420D-E87F-8FC0-2CC5DDA0CF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910288"/>
              </p:ext>
            </p:extLst>
          </p:nvPr>
        </p:nvGraphicFramePr>
        <p:xfrm>
          <a:off x="226162" y="1089790"/>
          <a:ext cx="852170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917">
                  <a:extLst>
                    <a:ext uri="{9D8B030D-6E8A-4147-A177-3AD203B41FA5}">
                      <a16:colId xmlns:a16="http://schemas.microsoft.com/office/drawing/2014/main" val="1416250211"/>
                    </a:ext>
                  </a:extLst>
                </a:gridCol>
                <a:gridCol w="6169783">
                  <a:extLst>
                    <a:ext uri="{9D8B030D-6E8A-4147-A177-3AD203B41FA5}">
                      <a16:colId xmlns:a16="http://schemas.microsoft.com/office/drawing/2014/main" val="31591566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CA" dirty="0"/>
                        <a:t>Dispositions spécifiques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8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100" dirty="0"/>
                        <a:t>Localisation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Cour arrière et latérale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Pour les terrains d’angle ou transversal, une remise à jardin est autorisée en cour avant, à l’arrière du prolongement du mur de façade principale du bâtiment principal.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658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100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1 remise de jardin par terrain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10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100" dirty="0"/>
                        <a:t>Superficie maximale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Terrain ayant une superficie égale ou inférieure à 464 m</a:t>
                      </a:r>
                      <a:r>
                        <a:rPr lang="fr-CA" sz="1100" baseline="30000" dirty="0"/>
                        <a:t>2</a:t>
                      </a:r>
                      <a:r>
                        <a:rPr lang="fr-CA" sz="1100" dirty="0"/>
                        <a:t> : 16 m</a:t>
                      </a:r>
                      <a:r>
                        <a:rPr lang="fr-CA" sz="1100" baseline="30000" dirty="0"/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Terrain ayant une superficie supérieure à 464 m</a:t>
                      </a:r>
                      <a:r>
                        <a:rPr lang="fr-CA" sz="1100" baseline="30000" dirty="0"/>
                        <a:t>2</a:t>
                      </a:r>
                      <a:r>
                        <a:rPr lang="fr-CA" sz="1100" dirty="0"/>
                        <a:t> : 20 m</a:t>
                      </a:r>
                      <a:r>
                        <a:rPr lang="fr-CA" sz="11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9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100" dirty="0"/>
                        <a:t>Hauteur maximale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65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100" dirty="0"/>
                        <a:t>Distance minimale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1 m d’une ligne de terrain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La distance minimale de l’extrémité du toit par rapport à toute ligne de terrain = 0,45 m pour un bâtiment de structure isolée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100" dirty="0"/>
                        <a:t>1 m d’un bâtiment 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3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100" dirty="0"/>
                        <a:t>Type de toit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00" dirty="0"/>
                        <a:t>Toit plat ou à versant(s) autorisé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50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1100" dirty="0"/>
                        <a:t>Remise à jardin préfabriquée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100" dirty="0"/>
                        <a:t>Remise de jardin préfabriquée en plastique ou métal prohibée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279"/>
                  </a:ext>
                </a:extLst>
              </a:tr>
            </a:tbl>
          </a:graphicData>
        </a:graphic>
      </p:graphicFrame>
      <p:sp>
        <p:nvSpPr>
          <p:cNvPr id="7" name="Google Shape;331;p33">
            <a:extLst>
              <a:ext uri="{FF2B5EF4-FFF2-40B4-BE49-F238E27FC236}">
                <a16:creationId xmlns:a16="http://schemas.microsoft.com/office/drawing/2014/main" id="{93BD6217-C190-4033-F3A9-4CD9F73ACBE5}"/>
              </a:ext>
            </a:extLst>
          </p:cNvPr>
          <p:cNvSpPr txBox="1">
            <a:spLocks/>
          </p:cNvSpPr>
          <p:nvPr/>
        </p:nvSpPr>
        <p:spPr>
          <a:xfrm>
            <a:off x="163783" y="416430"/>
            <a:ext cx="86416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●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arela Round"/>
              <a:buChar char="○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Varela Round"/>
              <a:buChar char="■"/>
              <a:defRPr sz="1300" b="0" i="0" u="none" strike="noStrike" cap="none">
                <a:solidFill>
                  <a:schemeClr val="dk2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fr-CA" dirty="0">
                <a:solidFill>
                  <a:schemeClr val="tx1"/>
                </a:solidFill>
              </a:rPr>
              <a:t>Ajouts de l’article 5.3.41.3 – Dispositions spécifiques applicables à une remise de jardin détachée pour les groupes d’usages « Commerce » et « Communautaire ».</a:t>
            </a:r>
          </a:p>
        </p:txBody>
      </p:sp>
    </p:spTree>
    <p:extLst>
      <p:ext uri="{BB962C8B-B14F-4D97-AF65-F5344CB8AC3E}">
        <p14:creationId xmlns:p14="http://schemas.microsoft.com/office/powerpoint/2010/main" val="407470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dirty="0"/>
              <a:t>DEMANDE DE PARTICIPATION RÉFÉRENDAIRE</a:t>
            </a:r>
          </a:p>
        </p:txBody>
      </p:sp>
      <p:graphicFrame>
        <p:nvGraphicFramePr>
          <p:cNvPr id="451" name="Espace réservé du texte 5">
            <a:extLst>
              <a:ext uri="{FF2B5EF4-FFF2-40B4-BE49-F238E27FC236}">
                <a16:creationId xmlns:a16="http://schemas.microsoft.com/office/drawing/2014/main" id="{3B6AAA7C-FF52-5F00-B842-C5C552F2D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972635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34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 idx="2"/>
          </p:nvPr>
        </p:nvSpPr>
        <p:spPr>
          <a:xfrm>
            <a:off x="124011" y="1283591"/>
            <a:ext cx="4837953" cy="841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Modification du règlement visant à permettre des usages dans la zone P-800 dans le secteur de l’île Saint-Bernard</a:t>
            </a:r>
            <a:endParaRPr sz="2000" dirty="0"/>
          </a:p>
        </p:txBody>
      </p:sp>
      <p:sp>
        <p:nvSpPr>
          <p:cNvPr id="4" name="Google Shape;333;p33">
            <a:extLst>
              <a:ext uri="{FF2B5EF4-FFF2-40B4-BE49-F238E27FC236}">
                <a16:creationId xmlns:a16="http://schemas.microsoft.com/office/drawing/2014/main" id="{C53835F7-D14B-40DB-8254-E69589A20BDB}"/>
              </a:ext>
            </a:extLst>
          </p:cNvPr>
          <p:cNvSpPr txBox="1">
            <a:spLocks/>
          </p:cNvSpPr>
          <p:nvPr/>
        </p:nvSpPr>
        <p:spPr>
          <a:xfrm>
            <a:off x="124011" y="2784296"/>
            <a:ext cx="41204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1600" b="0" i="0" u="none" strike="noStrike" cap="none">
                <a:solidFill>
                  <a:schemeClr val="lt2"/>
                </a:solidFill>
                <a:latin typeface="+mn-lt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dirty="0">
                <a:solidFill>
                  <a:schemeClr val="accent2"/>
                </a:solidFill>
              </a:rPr>
              <a:t>Z-3001-129-24</a:t>
            </a:r>
          </a:p>
        </p:txBody>
      </p:sp>
    </p:spTree>
    <p:extLst>
      <p:ext uri="{BB962C8B-B14F-4D97-AF65-F5344CB8AC3E}">
        <p14:creationId xmlns:p14="http://schemas.microsoft.com/office/powerpoint/2010/main" val="357360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"/>
          <p:cNvSpPr txBox="1">
            <a:spLocks noGrp="1"/>
          </p:cNvSpPr>
          <p:nvPr>
            <p:ph type="title"/>
          </p:nvPr>
        </p:nvSpPr>
        <p:spPr>
          <a:xfrm>
            <a:off x="77103" y="93661"/>
            <a:ext cx="811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SECTEUR DE L’ÎLE SAINT-BERNARD</a:t>
            </a:r>
            <a:endParaRPr sz="2400" dirty="0"/>
          </a:p>
        </p:txBody>
      </p:sp>
      <p:pic>
        <p:nvPicPr>
          <p:cNvPr id="27" name="Image 26" descr="Une image contenant eau, aérien, carte&#10;&#10;Description générée automatiquement">
            <a:extLst>
              <a:ext uri="{FF2B5EF4-FFF2-40B4-BE49-F238E27FC236}">
                <a16:creationId xmlns:a16="http://schemas.microsoft.com/office/drawing/2014/main" id="{89640F2F-FD15-513F-176A-46981E6FC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915"/>
            <a:ext cx="5260489" cy="406492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78AB8E2-C819-DE03-5B0F-816242028A76}"/>
              </a:ext>
            </a:extLst>
          </p:cNvPr>
          <p:cNvSpPr txBox="1"/>
          <p:nvPr/>
        </p:nvSpPr>
        <p:spPr>
          <a:xfrm>
            <a:off x="2324830" y="23870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FF00"/>
                </a:solidFill>
              </a:rPr>
              <a:t>P-800</a:t>
            </a:r>
          </a:p>
        </p:txBody>
      </p:sp>
      <p:sp>
        <p:nvSpPr>
          <p:cNvPr id="29" name="Google Shape;405;p37">
            <a:extLst>
              <a:ext uri="{FF2B5EF4-FFF2-40B4-BE49-F238E27FC236}">
                <a16:creationId xmlns:a16="http://schemas.microsoft.com/office/drawing/2014/main" id="{8172FE64-F1CB-B858-32EB-90CF09A9E665}"/>
              </a:ext>
            </a:extLst>
          </p:cNvPr>
          <p:cNvSpPr txBox="1">
            <a:spLocks/>
          </p:cNvSpPr>
          <p:nvPr/>
        </p:nvSpPr>
        <p:spPr>
          <a:xfrm>
            <a:off x="5710412" y="1599339"/>
            <a:ext cx="3062338" cy="115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mfortaa"/>
              <a:buNone/>
              <a:defRPr sz="2200" b="1" i="0" u="none" strike="noStrike" cap="none">
                <a:solidFill>
                  <a:schemeClr val="accent1"/>
                </a:solidFill>
                <a:latin typeface="+mj-lt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400" dirty="0">
                <a:solidFill>
                  <a:schemeClr val="bg1"/>
                </a:solidFill>
              </a:rPr>
              <a:t>ZONE P-800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FFF643-0923-1104-300E-C68B250D4F85}"/>
              </a:ext>
            </a:extLst>
          </p:cNvPr>
          <p:cNvSpPr/>
          <p:nvPr/>
        </p:nvSpPr>
        <p:spPr>
          <a:xfrm>
            <a:off x="9086850" y="928688"/>
            <a:ext cx="57150" cy="1827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que">
  <a:themeElements>
    <a:clrScheme name="Personnalisé 5">
      <a:dk1>
        <a:srgbClr val="012B34"/>
      </a:dk1>
      <a:lt1>
        <a:sysClr val="window" lastClr="FFFFFF"/>
      </a:lt1>
      <a:dk2>
        <a:srgbClr val="012B34"/>
      </a:dk2>
      <a:lt2>
        <a:srgbClr val="D4FAFC"/>
      </a:lt2>
      <a:accent1>
        <a:srgbClr val="0097B0"/>
      </a:accent1>
      <a:accent2>
        <a:srgbClr val="0097B0"/>
      </a:accent2>
      <a:accent3>
        <a:srgbClr val="1B587C"/>
      </a:accent3>
      <a:accent4>
        <a:srgbClr val="012B34"/>
      </a:accent4>
      <a:accent5>
        <a:srgbClr val="3E5664"/>
      </a:accent5>
      <a:accent6>
        <a:srgbClr val="FF6358"/>
      </a:accent6>
      <a:hlink>
        <a:srgbClr val="0097B0"/>
      </a:hlink>
      <a:folHlink>
        <a:srgbClr val="4CB5D1"/>
      </a:folHlink>
    </a:clrScheme>
    <a:fontScheme name="Vil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no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857</Words>
  <Application>Microsoft Office PowerPoint</Application>
  <PresentationFormat>Affichage à l'écran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Times New Roman</vt:lpstr>
      <vt:lpstr>Comfortaa</vt:lpstr>
      <vt:lpstr>Courier New</vt:lpstr>
      <vt:lpstr>Montserrat Light</vt:lpstr>
      <vt:lpstr>Montserrat</vt:lpstr>
      <vt:lpstr>Arial</vt:lpstr>
      <vt:lpstr>Varela Round</vt:lpstr>
      <vt:lpstr>Masque</vt:lpstr>
      <vt:lpstr>ASSEMBLÉE PUBLIQUE DE CONSULTATION</vt:lpstr>
      <vt:lpstr>Modification du règlement de zonage visant à permettre les remises de jardin pour certains usages</vt:lpstr>
      <vt:lpstr>Modification du règlement de zonage visant à permettre les remises de jardin pour certains usages</vt:lpstr>
      <vt:lpstr>EXPLICATIF DES MODIFICATIONS APPORTÉES</vt:lpstr>
      <vt:lpstr>MODIFICATIONS APPORTÉES</vt:lpstr>
      <vt:lpstr>MODIFICATIONS APPORTÉES</vt:lpstr>
      <vt:lpstr>DEMANDE DE PARTICIPATION RÉFÉRENDAIRE</vt:lpstr>
      <vt:lpstr>Modification du règlement visant à permettre des usages dans la zone P-800 dans le secteur de l’île Saint-Bernard</vt:lpstr>
      <vt:lpstr>SECTEUR DE L’ÎLE SAINT-BERNARD</vt:lpstr>
      <vt:lpstr>EXPLICATIF DES MODIFICATIONS APPORTÉES</vt:lpstr>
      <vt:lpstr>MODIFICATIONS APPORTÉES</vt:lpstr>
      <vt:lpstr>DEMANDE DE PARTICIPATION RÉFÉRENDAIRE</vt:lpstr>
      <vt:lpstr>ZONES VISÉES ET ZONES CONTIGUËS</vt:lpstr>
      <vt:lpstr>CALENDRIER D’ADOPTION</vt:lpstr>
      <vt:lpstr>QUESTIONS ? 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Fortin, Annie</dc:creator>
  <cp:lastModifiedBy>Arsenault, Christine</cp:lastModifiedBy>
  <cp:revision>17</cp:revision>
  <dcterms:modified xsi:type="dcterms:W3CDTF">2024-06-03T14:09:26Z</dcterms:modified>
</cp:coreProperties>
</file>