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5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8.xml" ContentType="application/vnd.openxmlformats-officedocument.presentationml.notesSlide+xml"/>
  <Override PartName="/ppt/tags/tag29.xml" ContentType="application/vnd.openxmlformats-officedocument.presentationml.tags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63" r:id="rId7"/>
    <p:sldId id="270" r:id="rId8"/>
    <p:sldId id="269" r:id="rId9"/>
    <p:sldId id="267" r:id="rId10"/>
    <p:sldId id="266" r:id="rId11"/>
    <p:sldId id="268" r:id="rId12"/>
    <p:sldId id="262" r:id="rId13"/>
  </p:sldIdLst>
  <p:sldSz cx="12192000" cy="6858000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C69033-A1E8-A408-DC48-C217D7E2911E}" name="Beyrouti, Isabelle" initials="IB" userId="S::Isabelle.Beyrouti@ville.chateauguay.qc.ca::69b10e1a-915b-4c70-92b3-e8d32ba5c1c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3" autoAdjust="0"/>
    <p:restoredTop sz="75896" autoAdjust="0"/>
  </p:normalViewPr>
  <p:slideViewPr>
    <p:cSldViewPr snapToGrid="0">
      <p:cViewPr varScale="1">
        <p:scale>
          <a:sx n="81" d="100"/>
          <a:sy n="81" d="100"/>
        </p:scale>
        <p:origin x="97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06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17B03B7-42EA-1EBC-7731-53A8902179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9336EDA-8045-96BF-1DAC-A2B03F6AC2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70176E-720C-408C-80D9-163EFB277171}" type="datetimeFigureOut">
              <a:rPr lang="fr-CA" smtClean="0"/>
              <a:t>2025-02-06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3AED79F-5F19-05C0-C908-68D80EFFEA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C38188-E73B-600F-00FA-AEB2C7BE76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8FED07B-9FC6-47DF-AAB1-F4446B58A4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86666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EDA0E0C-EFF9-42B8-98C2-A700B48772E4}" type="datetimeFigureOut">
              <a:rPr lang="fr-CA" smtClean="0"/>
              <a:t>2025-02-06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8995B73-7955-4C94-917A-79ED946A481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55379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1" dirty="0"/>
              <a:t>Audrey</a:t>
            </a:r>
          </a:p>
          <a:p>
            <a:r>
              <a:rPr lang="fr-CA" dirty="0"/>
              <a:t>Bonjour et bienvenue à cette soirée de consultation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95B73-7955-4C94-917A-79ED946A4816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3337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Audrey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95B73-7955-4C94-917A-79ED946A4816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43561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fr-CA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Maire</a:t>
            </a:r>
          </a:p>
          <a:p>
            <a:pPr defTabSz="931774">
              <a:defRPr/>
            </a:pPr>
            <a:r>
              <a:rPr lang="fr-CA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En </a:t>
            </a:r>
            <a:r>
              <a:rPr lang="fr-CA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2018</a:t>
            </a:r>
            <a:r>
              <a:rPr lang="fr-CA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, l’organisme [Héritage Saint-Bernard] a enregistré 273 000 visites représentant une </a:t>
            </a:r>
            <a:r>
              <a:rPr lang="fr-CA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hausse de 300 % </a:t>
            </a:r>
            <a:r>
              <a:rPr lang="fr-CA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par rapport au 93 700 colligées en </a:t>
            </a:r>
            <a:r>
              <a:rPr lang="fr-CA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2011</a:t>
            </a:r>
            <a:r>
              <a:rPr lang="fr-CA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. </a:t>
            </a:r>
          </a:p>
          <a:p>
            <a:pPr defTabSz="931774">
              <a:defRPr/>
            </a:pPr>
            <a:endParaRPr lang="fr-CA" b="0" i="0" dirty="0">
              <a:solidFill>
                <a:srgbClr val="000000"/>
              </a:solidFill>
              <a:effectLst/>
              <a:latin typeface="Poppins" panose="00000500000000000000" pitchFamily="2" charset="0"/>
            </a:endParaRPr>
          </a:p>
          <a:p>
            <a:pPr defTabSz="931774">
              <a:defRPr/>
            </a:pPr>
            <a:r>
              <a:rPr lang="fr-CA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«Par contre, le nombre d’espaces de stationnement est demeuré le même, avec 190 cases pour l’ensemble des services (hôtel, bistro, verger, refuge, café, spectacles, etc.)», souligne Mme Dorais. https://www.cybersoleil.com/nouvelles-regles-de-stationnement-dans-lile-saint-bernard/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95B73-7955-4C94-917A-79ED946A4816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08857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7C138-C284-A739-9526-8022D5D65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C56C3EC-A1A6-8DCD-953F-512DADDE92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09F996C-A6F7-EB7F-9755-AB147F7DEB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5D6B6C-6017-413F-A301-D734A1C367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95B73-7955-4C94-917A-79ED946A4816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2849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9D8F2-E251-F491-3A46-BE8F37D53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DE57444-EE8B-36F2-EA45-62D4BD36F3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137FA05-4647-E543-DAC4-A5D32FB09B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7F1674-18B5-B741-1519-764239486C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95B73-7955-4C94-917A-79ED946A4816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77113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https://ville.chateauguay.qc.ca/nouvelles/ajout-stationnement-secteur-ile-saint-bernard/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95B73-7955-4C94-917A-79ED946A4816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37877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fr-CA" b="1" dirty="0"/>
              <a:t>M. le maire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95B73-7955-4C94-917A-79ED946A4816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515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1" dirty="0"/>
              <a:t>M. le maire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95B73-7955-4C94-917A-79ED946A4816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251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1" dirty="0"/>
              <a:t>Audrey</a:t>
            </a:r>
          </a:p>
          <a:p>
            <a:r>
              <a:rPr lang="fr-CA" dirty="0"/>
              <a:t>Rappel, un résumé des commentaires reçus vous sera transmis par courriel, n’oubliez de laisser vos coordonnées à la personne située à l’accueil, si ce n’est pas déjà fait.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95B73-7955-4C94-917A-79ED946A4816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96956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B7F7B3-7B64-0620-20A3-518416B5C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6291" y="628137"/>
            <a:ext cx="2706830" cy="1760177"/>
          </a:xfrm>
        </p:spPr>
        <p:txBody>
          <a:bodyPr lIns="0" tIns="0" rIns="0" bIns="0" anchor="ctr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Modifier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EE0EC34-0719-DD25-F867-92BE2C806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6291" y="2601119"/>
            <a:ext cx="2706831" cy="165576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60075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des matie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3;p5">
            <a:extLst>
              <a:ext uri="{FF2B5EF4-FFF2-40B4-BE49-F238E27FC236}">
                <a16:creationId xmlns:a16="http://schemas.microsoft.com/office/drawing/2014/main" id="{961150F1-78DF-3484-CCFE-A3D92B61DC04}"/>
              </a:ext>
            </a:extLst>
          </p:cNvPr>
          <p:cNvSpPr txBox="1">
            <a:spLocks/>
          </p:cNvSpPr>
          <p:nvPr userDrawn="1"/>
        </p:nvSpPr>
        <p:spPr>
          <a:xfrm>
            <a:off x="1565737" y="1183024"/>
            <a:ext cx="5260033" cy="61583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  <a:sym typeface="Comforta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 lang="fr-CA" dirty="0">
              <a:latin typeface="+mn-lt"/>
            </a:endParaRPr>
          </a:p>
        </p:txBody>
      </p:sp>
      <p:sp>
        <p:nvSpPr>
          <p:cNvPr id="9" name="Google Shape;223;p24">
            <a:extLst>
              <a:ext uri="{FF2B5EF4-FFF2-40B4-BE49-F238E27FC236}">
                <a16:creationId xmlns:a16="http://schemas.microsoft.com/office/drawing/2014/main" id="{834891E2-A63C-5B40-2E8A-2658EE2C3C08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1813560" y="2096278"/>
            <a:ext cx="678942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4605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Tx/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arela Round"/>
                <a:cs typeface="Varela Round"/>
                <a:sym typeface="Varela Round"/>
              </a:defRPr>
            </a:lvl1pPr>
            <a:lvl2pPr marL="914400" lvl="1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○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■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●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○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■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●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○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111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Font typeface="Varela Round"/>
              <a:buChar char="■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 dirty="0"/>
          </a:p>
        </p:txBody>
      </p:sp>
      <p:sp>
        <p:nvSpPr>
          <p:cNvPr id="10" name="Google Shape;223;p24">
            <a:extLst>
              <a:ext uri="{FF2B5EF4-FFF2-40B4-BE49-F238E27FC236}">
                <a16:creationId xmlns:a16="http://schemas.microsoft.com/office/drawing/2014/main" id="{18250DC0-3E8E-4738-EE07-D06B9E9E0D6D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1016666" y="2038770"/>
            <a:ext cx="588705" cy="50861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4605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Tx/>
              <a:buNone/>
              <a:defRPr sz="2800" b="1">
                <a:solidFill>
                  <a:schemeClr val="accent2"/>
                </a:solidFill>
                <a:latin typeface="+mj-lt"/>
                <a:ea typeface="Varela Round"/>
                <a:cs typeface="Varela Round"/>
                <a:sym typeface="Varela Round"/>
              </a:defRPr>
            </a:lvl1pPr>
            <a:lvl2pPr marL="914400" lvl="1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○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■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●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○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■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●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○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111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Font typeface="Varela Round"/>
              <a:buChar char="■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fr-CA" dirty="0"/>
              <a:t>1.</a:t>
            </a:r>
            <a:endParaRPr dirty="0"/>
          </a:p>
        </p:txBody>
      </p:sp>
      <p:sp>
        <p:nvSpPr>
          <p:cNvPr id="11" name="Google Shape;223;p24">
            <a:extLst>
              <a:ext uri="{FF2B5EF4-FFF2-40B4-BE49-F238E27FC236}">
                <a16:creationId xmlns:a16="http://schemas.microsoft.com/office/drawing/2014/main" id="{B5593C6F-A391-146B-2B53-11C0773CF22A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1813560" y="2797318"/>
            <a:ext cx="678942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4605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Tx/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arela Round"/>
                <a:cs typeface="Varela Round"/>
                <a:sym typeface="Varela Round"/>
              </a:defRPr>
            </a:lvl1pPr>
            <a:lvl2pPr marL="914400" lvl="1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○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■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●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○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■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●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○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111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Font typeface="Varela Round"/>
              <a:buChar char="■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 dirty="0"/>
          </a:p>
        </p:txBody>
      </p:sp>
      <p:sp>
        <p:nvSpPr>
          <p:cNvPr id="12" name="Google Shape;223;p24">
            <a:extLst>
              <a:ext uri="{FF2B5EF4-FFF2-40B4-BE49-F238E27FC236}">
                <a16:creationId xmlns:a16="http://schemas.microsoft.com/office/drawing/2014/main" id="{8D3C3FCC-B6A3-24D4-5532-5463426B936E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1016666" y="2739810"/>
            <a:ext cx="588705" cy="50861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4605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Tx/>
              <a:buNone/>
              <a:defRPr sz="2800" b="1">
                <a:solidFill>
                  <a:schemeClr val="accent2"/>
                </a:solidFill>
                <a:latin typeface="+mj-lt"/>
                <a:ea typeface="Varela Round"/>
                <a:cs typeface="Varela Round"/>
                <a:sym typeface="Varela Round"/>
              </a:defRPr>
            </a:lvl1pPr>
            <a:lvl2pPr marL="914400" lvl="1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○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■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●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○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■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●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○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111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Font typeface="Varela Round"/>
              <a:buChar char="■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fr-CA" dirty="0"/>
              <a:t>2.</a:t>
            </a:r>
            <a:endParaRPr dirty="0"/>
          </a:p>
        </p:txBody>
      </p:sp>
      <p:sp>
        <p:nvSpPr>
          <p:cNvPr id="13" name="Google Shape;223;p24">
            <a:extLst>
              <a:ext uri="{FF2B5EF4-FFF2-40B4-BE49-F238E27FC236}">
                <a16:creationId xmlns:a16="http://schemas.microsoft.com/office/drawing/2014/main" id="{203E1102-3112-2241-8AFA-B35797726307}"/>
              </a:ext>
            </a:extLst>
          </p:cNvPr>
          <p:cNvSpPr txBox="1">
            <a:spLocks noGrp="1"/>
          </p:cNvSpPr>
          <p:nvPr>
            <p:ph type="body" idx="17"/>
          </p:nvPr>
        </p:nvSpPr>
        <p:spPr>
          <a:xfrm>
            <a:off x="1813560" y="3498358"/>
            <a:ext cx="678942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4605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Tx/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arela Round"/>
                <a:cs typeface="Varela Round"/>
                <a:sym typeface="Varela Round"/>
              </a:defRPr>
            </a:lvl1pPr>
            <a:lvl2pPr marL="914400" lvl="1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○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■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●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○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■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●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○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111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Font typeface="Varela Round"/>
              <a:buChar char="■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 dirty="0"/>
          </a:p>
        </p:txBody>
      </p:sp>
      <p:sp>
        <p:nvSpPr>
          <p:cNvPr id="14" name="Google Shape;223;p24">
            <a:extLst>
              <a:ext uri="{FF2B5EF4-FFF2-40B4-BE49-F238E27FC236}">
                <a16:creationId xmlns:a16="http://schemas.microsoft.com/office/drawing/2014/main" id="{EFD83C51-E568-6A1C-427F-3B0AF70DEDE4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1016666" y="3440850"/>
            <a:ext cx="588705" cy="50861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4605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Tx/>
              <a:buNone/>
              <a:defRPr sz="2800" b="1">
                <a:solidFill>
                  <a:schemeClr val="accent2"/>
                </a:solidFill>
                <a:latin typeface="+mj-lt"/>
                <a:ea typeface="Varela Round"/>
                <a:cs typeface="Varela Round"/>
                <a:sym typeface="Varela Round"/>
              </a:defRPr>
            </a:lvl1pPr>
            <a:lvl2pPr marL="914400" lvl="1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○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■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●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○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■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●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○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111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Font typeface="Varela Round"/>
              <a:buChar char="■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fr-CA" dirty="0"/>
              <a:t>3.</a:t>
            </a:r>
            <a:endParaRPr dirty="0"/>
          </a:p>
        </p:txBody>
      </p:sp>
      <p:sp>
        <p:nvSpPr>
          <p:cNvPr id="15" name="Google Shape;223;p24">
            <a:extLst>
              <a:ext uri="{FF2B5EF4-FFF2-40B4-BE49-F238E27FC236}">
                <a16:creationId xmlns:a16="http://schemas.microsoft.com/office/drawing/2014/main" id="{12449545-0260-048C-4A53-E57E3DE77F98}"/>
              </a:ext>
            </a:extLst>
          </p:cNvPr>
          <p:cNvSpPr txBox="1">
            <a:spLocks noGrp="1"/>
          </p:cNvSpPr>
          <p:nvPr>
            <p:ph type="body" idx="19"/>
          </p:nvPr>
        </p:nvSpPr>
        <p:spPr>
          <a:xfrm>
            <a:off x="1813560" y="4176538"/>
            <a:ext cx="678942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4605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Tx/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arela Round"/>
                <a:cs typeface="Varela Round"/>
                <a:sym typeface="Varela Round"/>
              </a:defRPr>
            </a:lvl1pPr>
            <a:lvl2pPr marL="914400" lvl="1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○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■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●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○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■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●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○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111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Font typeface="Varela Round"/>
              <a:buChar char="■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 dirty="0"/>
          </a:p>
        </p:txBody>
      </p:sp>
      <p:sp>
        <p:nvSpPr>
          <p:cNvPr id="16" name="Google Shape;223;p24">
            <a:extLst>
              <a:ext uri="{FF2B5EF4-FFF2-40B4-BE49-F238E27FC236}">
                <a16:creationId xmlns:a16="http://schemas.microsoft.com/office/drawing/2014/main" id="{828E1160-4519-4A13-49D2-1D3CDE3DF963}"/>
              </a:ext>
            </a:extLst>
          </p:cNvPr>
          <p:cNvSpPr txBox="1">
            <a:spLocks noGrp="1"/>
          </p:cNvSpPr>
          <p:nvPr>
            <p:ph type="body" idx="20" hasCustomPrompt="1"/>
          </p:nvPr>
        </p:nvSpPr>
        <p:spPr>
          <a:xfrm>
            <a:off x="1016666" y="4119030"/>
            <a:ext cx="588705" cy="50861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4605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Tx/>
              <a:buNone/>
              <a:defRPr sz="2800" b="1">
                <a:solidFill>
                  <a:schemeClr val="accent2"/>
                </a:solidFill>
                <a:latin typeface="+mj-lt"/>
                <a:ea typeface="Varela Round"/>
                <a:cs typeface="Varela Round"/>
                <a:sym typeface="Varela Round"/>
              </a:defRPr>
            </a:lvl1pPr>
            <a:lvl2pPr marL="914400" lvl="1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○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■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●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○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■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●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○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111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Font typeface="Varela Round"/>
              <a:buChar char="■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fr-CA" dirty="0"/>
              <a:t>4.</a:t>
            </a:r>
            <a:endParaRPr dirty="0"/>
          </a:p>
        </p:txBody>
      </p:sp>
      <p:sp>
        <p:nvSpPr>
          <p:cNvPr id="17" name="Google Shape;223;p24">
            <a:extLst>
              <a:ext uri="{FF2B5EF4-FFF2-40B4-BE49-F238E27FC236}">
                <a16:creationId xmlns:a16="http://schemas.microsoft.com/office/drawing/2014/main" id="{FC384075-A417-E1FF-6A8A-66A91234D73D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813560" y="4862338"/>
            <a:ext cx="678942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4605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Tx/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arela Round"/>
                <a:cs typeface="Varela Round"/>
                <a:sym typeface="Varela Round"/>
              </a:defRPr>
            </a:lvl1pPr>
            <a:lvl2pPr marL="914400" lvl="1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○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■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●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○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■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●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○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111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Font typeface="Varela Round"/>
              <a:buChar char="■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 dirty="0"/>
          </a:p>
        </p:txBody>
      </p:sp>
      <p:sp>
        <p:nvSpPr>
          <p:cNvPr id="18" name="Google Shape;223;p24">
            <a:extLst>
              <a:ext uri="{FF2B5EF4-FFF2-40B4-BE49-F238E27FC236}">
                <a16:creationId xmlns:a16="http://schemas.microsoft.com/office/drawing/2014/main" id="{A032C1D7-AD69-649F-83E4-4FC3A2D97437}"/>
              </a:ext>
            </a:extLst>
          </p:cNvPr>
          <p:cNvSpPr txBox="1">
            <a:spLocks noGrp="1"/>
          </p:cNvSpPr>
          <p:nvPr>
            <p:ph type="body" idx="22" hasCustomPrompt="1"/>
          </p:nvPr>
        </p:nvSpPr>
        <p:spPr>
          <a:xfrm>
            <a:off x="1016666" y="4804830"/>
            <a:ext cx="588705" cy="50861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4605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Tx/>
              <a:buNone/>
              <a:defRPr sz="2800" b="1">
                <a:solidFill>
                  <a:schemeClr val="accent2"/>
                </a:solidFill>
                <a:latin typeface="+mj-lt"/>
                <a:ea typeface="Varela Round"/>
                <a:cs typeface="Varela Round"/>
                <a:sym typeface="Varela Round"/>
              </a:defRPr>
            </a:lvl1pPr>
            <a:lvl2pPr marL="914400" lvl="1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○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■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●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○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■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●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○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111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Font typeface="Varela Round"/>
              <a:buChar char="■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fr-CA" dirty="0"/>
              <a:t>5.</a:t>
            </a:r>
            <a:endParaRPr dirty="0"/>
          </a:p>
        </p:txBody>
      </p:sp>
      <p:sp>
        <p:nvSpPr>
          <p:cNvPr id="19" name="Google Shape;8;p1">
            <a:extLst>
              <a:ext uri="{FF2B5EF4-FFF2-40B4-BE49-F238E27FC236}">
                <a16:creationId xmlns:a16="http://schemas.microsoft.com/office/drawing/2014/main" id="{1639FF14-0F49-5197-1029-935E9F4BD6E1}"/>
              </a:ext>
            </a:extLst>
          </p:cNvPr>
          <p:cNvSpPr txBox="1">
            <a:spLocks/>
          </p:cNvSpPr>
          <p:nvPr userDrawn="1"/>
        </p:nvSpPr>
        <p:spPr>
          <a:xfrm>
            <a:off x="10805099" y="6212947"/>
            <a:ext cx="874283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fr-FR"/>
            </a:defPPr>
            <a:lvl1pPr marL="0" lvl="0" algn="r" defTabSz="914400" rtl="0" eaLnBrk="1" latinLnBrk="0" hangingPunct="1"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559B4A-CA5F-4049-BB8A-B3959F90B212}" type="slidenum">
              <a:rPr lang="fr-CA" sz="2000" smtClean="0"/>
              <a:pPr/>
              <a:t>‹N°›</a:t>
            </a:fld>
            <a:endParaRPr lang="fr-CA" sz="1600" dirty="0"/>
          </a:p>
        </p:txBody>
      </p:sp>
      <p:pic>
        <p:nvPicPr>
          <p:cNvPr id="20" name="Image 19" descr="Une image contenant Graphique, capture d’écran, graphisme, conception&#10;&#10;Description générée automatiquement">
            <a:extLst>
              <a:ext uri="{FF2B5EF4-FFF2-40B4-BE49-F238E27FC236}">
                <a16:creationId xmlns:a16="http://schemas.microsoft.com/office/drawing/2014/main" id="{EB41A6B0-1FF7-69A1-FCAD-727BA35349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5545" y="6214268"/>
            <a:ext cx="1851218" cy="3936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5E4CC5E-E641-6753-455A-D6DED2B76A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0" y="-17675"/>
            <a:ext cx="9298755" cy="1333747"/>
          </a:xfrm>
          <a:prstGeom prst="rect">
            <a:avLst/>
          </a:prstGeom>
        </p:spPr>
      </p:pic>
      <p:sp>
        <p:nvSpPr>
          <p:cNvPr id="25" name="Titre 1">
            <a:extLst>
              <a:ext uri="{FF2B5EF4-FFF2-40B4-BE49-F238E27FC236}">
                <a16:creationId xmlns:a16="http://schemas.microsoft.com/office/drawing/2014/main" id="{4663FBE2-B7FC-39B6-62D7-F9F92C91D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3529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4859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23A14C7-092C-E578-9667-7C363B2EAD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0" y="-17675"/>
            <a:ext cx="9298755" cy="133374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425B449-381A-EF9C-AC8B-37A18F01C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3529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Modifier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9C5E2C-346A-E7D5-D408-1669A71F722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lIns="0" tIns="0" rIns="0" bIns="0"/>
          <a:lstStyle/>
          <a:p>
            <a:pPr lvl="0"/>
            <a:r>
              <a:rPr lang="fr-CA" dirty="0"/>
              <a:t>Cliquez pour insérer du texte ou cliquez sur une icône pour insérer une image, vidéo ou  tableau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5" name="Google Shape;8;p1">
            <a:extLst>
              <a:ext uri="{FF2B5EF4-FFF2-40B4-BE49-F238E27FC236}">
                <a16:creationId xmlns:a16="http://schemas.microsoft.com/office/drawing/2014/main" id="{33760BEC-B124-1DAD-0E6A-79D9C9E29427}"/>
              </a:ext>
            </a:extLst>
          </p:cNvPr>
          <p:cNvSpPr txBox="1">
            <a:spLocks/>
          </p:cNvSpPr>
          <p:nvPr userDrawn="1"/>
        </p:nvSpPr>
        <p:spPr>
          <a:xfrm>
            <a:off x="10805099" y="6212947"/>
            <a:ext cx="874283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fr-FR"/>
            </a:defPPr>
            <a:lvl1pPr marL="0" lvl="0" algn="r" defTabSz="914400" rtl="0" eaLnBrk="1" latinLnBrk="0" hangingPunct="1"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559B4A-CA5F-4049-BB8A-B3959F90B212}" type="slidenum">
              <a:rPr lang="fr-CA" sz="2000" smtClean="0"/>
              <a:pPr/>
              <a:t>‹N°›</a:t>
            </a:fld>
            <a:endParaRPr lang="fr-CA" sz="1600" dirty="0"/>
          </a:p>
        </p:txBody>
      </p:sp>
      <p:pic>
        <p:nvPicPr>
          <p:cNvPr id="6" name="Image 5" descr="Une image contenant Graphique, capture d’écran, graphisme, conception&#10;&#10;Description générée automatiquement">
            <a:extLst>
              <a:ext uri="{FF2B5EF4-FFF2-40B4-BE49-F238E27FC236}">
                <a16:creationId xmlns:a16="http://schemas.microsoft.com/office/drawing/2014/main" id="{2BF43834-C04D-A2B9-B008-C973752EAF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35545" y="6214268"/>
            <a:ext cx="1851218" cy="3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9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885BBF1-CC75-D102-A230-DEAD51D8E8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0" y="-17675"/>
            <a:ext cx="9298755" cy="1333747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BEC244-2C90-ABE8-C1C9-BE68D94E58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CA" dirty="0"/>
              <a:t>Cliquez pour insérer du texte ou cliquez sur une icône pour insérer une image, vidéo ou  tableau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01DA7DE-9D64-579A-75BC-94A68B6E0EC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CA" dirty="0"/>
              <a:t>Cliquez pour insérer du texte ou cliquez sur une icône pour insérer une image, vidéo ou  tableau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6B8C6DCE-7B37-176E-C533-513769C76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3529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Modifier le style du titre</a:t>
            </a:r>
          </a:p>
        </p:txBody>
      </p:sp>
      <p:sp>
        <p:nvSpPr>
          <p:cNvPr id="5" name="Google Shape;8;p1">
            <a:extLst>
              <a:ext uri="{FF2B5EF4-FFF2-40B4-BE49-F238E27FC236}">
                <a16:creationId xmlns:a16="http://schemas.microsoft.com/office/drawing/2014/main" id="{1C57E4F2-2E2C-1282-78C1-E377188C72AA}"/>
              </a:ext>
            </a:extLst>
          </p:cNvPr>
          <p:cNvSpPr txBox="1">
            <a:spLocks/>
          </p:cNvSpPr>
          <p:nvPr userDrawn="1"/>
        </p:nvSpPr>
        <p:spPr>
          <a:xfrm>
            <a:off x="10805099" y="6212947"/>
            <a:ext cx="874283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fr-FR"/>
            </a:defPPr>
            <a:lvl1pPr marL="0" lvl="0" algn="r" defTabSz="914400" rtl="0" eaLnBrk="1" latinLnBrk="0" hangingPunct="1"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559B4A-CA5F-4049-BB8A-B3959F90B212}" type="slidenum">
              <a:rPr lang="fr-CA" sz="2000" smtClean="0"/>
              <a:pPr/>
              <a:t>‹N°›</a:t>
            </a:fld>
            <a:endParaRPr lang="fr-CA" sz="1600" dirty="0"/>
          </a:p>
        </p:txBody>
      </p:sp>
      <p:pic>
        <p:nvPicPr>
          <p:cNvPr id="6" name="Image 5" descr="Une image contenant Graphique, capture d’écran, graphisme, conception&#10;&#10;Description générée automatiquement">
            <a:extLst>
              <a:ext uri="{FF2B5EF4-FFF2-40B4-BE49-F238E27FC236}">
                <a16:creationId xmlns:a16="http://schemas.microsoft.com/office/drawing/2014/main" id="{88F547CC-C3AB-473F-7153-286A8848D8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35545" y="6214268"/>
            <a:ext cx="1851218" cy="3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3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979B67-B8DA-9926-0820-1BDF43486B9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/>
              <a:t>Sous-titre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9A2BE4A-432A-2E68-64F0-C95BFA0FAE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CA" dirty="0"/>
              <a:t>Cliquez pour insérer du texte ou cliquez sur une icône pour insérer une image, vidéo ou  tableau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740172-9EDA-9804-9EA9-76DDF614DAC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/>
              <a:t>Sous-titre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DF2CD5A-B23D-1A0D-C1B0-A455A3C7DF8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CA" dirty="0"/>
              <a:t>Cliquez pour insérer du texte ou cliquez sur une icône pour insérer une image, vidéo ou  tableau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9A1B61E8-DE90-821E-7E4A-04996BF23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33529"/>
          </a:xfrm>
        </p:spPr>
        <p:txBody>
          <a:bodyPr lIns="0" tIns="0" rIns="0" bIns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 dirty="0"/>
              <a:t>Titre</a:t>
            </a:r>
          </a:p>
        </p:txBody>
      </p:sp>
      <p:sp>
        <p:nvSpPr>
          <p:cNvPr id="9" name="Google Shape;8;p1">
            <a:extLst>
              <a:ext uri="{FF2B5EF4-FFF2-40B4-BE49-F238E27FC236}">
                <a16:creationId xmlns:a16="http://schemas.microsoft.com/office/drawing/2014/main" id="{C4E35D5D-80AC-FAD8-A939-04B949B2F12B}"/>
              </a:ext>
            </a:extLst>
          </p:cNvPr>
          <p:cNvSpPr txBox="1">
            <a:spLocks/>
          </p:cNvSpPr>
          <p:nvPr userDrawn="1"/>
        </p:nvSpPr>
        <p:spPr>
          <a:xfrm>
            <a:off x="10805099" y="6212947"/>
            <a:ext cx="874283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fr-FR"/>
            </a:defPPr>
            <a:lvl1pPr marL="0" lvl="0" algn="r" defTabSz="914400" rtl="0" eaLnBrk="1" latinLnBrk="0" hangingPunct="1"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559B4A-CA5F-4049-BB8A-B3959F90B212}" type="slidenum">
              <a:rPr lang="fr-CA" sz="2000" smtClean="0"/>
              <a:pPr/>
              <a:t>‹N°›</a:t>
            </a:fld>
            <a:endParaRPr lang="fr-CA" sz="1600" dirty="0"/>
          </a:p>
        </p:txBody>
      </p:sp>
      <p:pic>
        <p:nvPicPr>
          <p:cNvPr id="12" name="Image 11" descr="Une image contenant Graphique, capture d’écran, graphisme, conception&#10;&#10;Description générée automatiquement">
            <a:extLst>
              <a:ext uri="{FF2B5EF4-FFF2-40B4-BE49-F238E27FC236}">
                <a16:creationId xmlns:a16="http://schemas.microsoft.com/office/drawing/2014/main" id="{ED0884FB-0AE1-21F0-AD88-90921B4081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5545" y="6214268"/>
            <a:ext cx="1851218" cy="3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13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06A4C0-10C1-96A3-86D6-7F42AC21B7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8242" y="904009"/>
            <a:ext cx="4175558" cy="1153390"/>
          </a:xfrm>
        </p:spPr>
        <p:txBody>
          <a:bodyPr lIns="0" tIns="0" rIns="0" anchor="t" anchorCtr="0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fr-CA" dirty="0"/>
              <a:t>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16C894-ED0D-8ABC-A81D-D5C9884E95A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6192" y="904008"/>
            <a:ext cx="6130636" cy="5226917"/>
          </a:xfrm>
        </p:spPr>
        <p:txBody>
          <a:bodyPr lIns="0" tIns="0" rIns="0" bIns="0"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dirty="0"/>
              <a:t>Cliquez pour insérer du texte ou cliquez sur une icône pour insérer une image, vidéo ou  tableau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5F9374F-720B-056A-892D-3CAD97C6C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78242" y="2057400"/>
            <a:ext cx="4175558" cy="4073526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fr-CA" dirty="0"/>
          </a:p>
        </p:txBody>
      </p:sp>
      <p:sp>
        <p:nvSpPr>
          <p:cNvPr id="5" name="Google Shape;8;p1">
            <a:extLst>
              <a:ext uri="{FF2B5EF4-FFF2-40B4-BE49-F238E27FC236}">
                <a16:creationId xmlns:a16="http://schemas.microsoft.com/office/drawing/2014/main" id="{D41CD51C-86F5-2228-22BA-84B86DD77A24}"/>
              </a:ext>
            </a:extLst>
          </p:cNvPr>
          <p:cNvSpPr txBox="1">
            <a:spLocks/>
          </p:cNvSpPr>
          <p:nvPr userDrawn="1"/>
        </p:nvSpPr>
        <p:spPr>
          <a:xfrm>
            <a:off x="10805099" y="6212947"/>
            <a:ext cx="874283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fr-FR"/>
            </a:defPPr>
            <a:lvl1pPr marL="0" lvl="0" algn="r" defTabSz="914400" rtl="0" eaLnBrk="1" latinLnBrk="0" hangingPunct="1"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559B4A-CA5F-4049-BB8A-B3959F90B212}" type="slidenum">
              <a:rPr lang="fr-CA" sz="2000" smtClean="0"/>
              <a:pPr/>
              <a:t>‹N°›</a:t>
            </a:fld>
            <a:endParaRPr lang="fr-CA" sz="1600" dirty="0"/>
          </a:p>
        </p:txBody>
      </p:sp>
      <p:pic>
        <p:nvPicPr>
          <p:cNvPr id="6" name="Image 5" descr="Une image contenant Graphique, capture d’écran, graphisme, conception&#10;&#10;Description générée automatiquement">
            <a:extLst>
              <a:ext uri="{FF2B5EF4-FFF2-40B4-BE49-F238E27FC236}">
                <a16:creationId xmlns:a16="http://schemas.microsoft.com/office/drawing/2014/main" id="{174DFFF8-D0C5-7D4C-A827-D5A19EEFDB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5545" y="6214268"/>
            <a:ext cx="1851218" cy="3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9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871468-9C92-32C6-DE0C-068DBA535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61108"/>
            <a:ext cx="3932237" cy="1496291"/>
          </a:xfrm>
        </p:spPr>
        <p:txBody>
          <a:bodyPr lIns="0" tIns="0" rIns="0" bIns="0" anchor="t" anchorCtr="0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fr-CA" dirty="0"/>
              <a:t>Modifier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96FDE05-9469-6456-B3AE-2F492756B9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lIns="0" tIns="0" rIns="0" bIns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8E5C98-39BD-ABC8-27AB-BBA8600F3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5" name="Google Shape;8;p1">
            <a:extLst>
              <a:ext uri="{FF2B5EF4-FFF2-40B4-BE49-F238E27FC236}">
                <a16:creationId xmlns:a16="http://schemas.microsoft.com/office/drawing/2014/main" id="{2E25F09B-276D-F940-8A0F-5C661EE9BDAE}"/>
              </a:ext>
            </a:extLst>
          </p:cNvPr>
          <p:cNvSpPr txBox="1">
            <a:spLocks/>
          </p:cNvSpPr>
          <p:nvPr userDrawn="1"/>
        </p:nvSpPr>
        <p:spPr>
          <a:xfrm>
            <a:off x="10805099" y="6212947"/>
            <a:ext cx="874283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fr-FR"/>
            </a:defPPr>
            <a:lvl1pPr marL="0" lvl="0" algn="r" defTabSz="914400" rtl="0" eaLnBrk="1" latinLnBrk="0" hangingPunct="1"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559B4A-CA5F-4049-BB8A-B3959F90B212}" type="slidenum">
              <a:rPr lang="fr-CA" sz="2000" smtClean="0"/>
              <a:pPr/>
              <a:t>‹N°›</a:t>
            </a:fld>
            <a:endParaRPr lang="fr-CA" sz="1600" dirty="0"/>
          </a:p>
        </p:txBody>
      </p:sp>
      <p:pic>
        <p:nvPicPr>
          <p:cNvPr id="6" name="Image 5" descr="Une image contenant Graphique, capture d’écran, graphisme, conception&#10;&#10;Description générée automatiquement">
            <a:extLst>
              <a:ext uri="{FF2B5EF4-FFF2-40B4-BE49-F238E27FC236}">
                <a16:creationId xmlns:a16="http://schemas.microsoft.com/office/drawing/2014/main" id="{BE29E7A9-3AB6-EC01-21A7-76BBE424E3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5545" y="6214268"/>
            <a:ext cx="1851218" cy="3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87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A88F00-3F89-A464-0B10-D43DEDB4CA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16142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lang="fr-CA" dirty="0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3272188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DB5A475-D24F-F28E-BE6A-95636F7C8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/>
              <a:t>Modifier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2F8F2F-50BC-F49E-EB03-812842FE0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8435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68F316-86A3-8CF0-3ECA-84553D5ADA0A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2800" dirty="0"/>
              <a:t>Soirée de consultation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1A7578-3018-62E4-022F-9F242DA6EB6A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496291" y="2388314"/>
            <a:ext cx="2706831" cy="1655762"/>
          </a:xfrm>
        </p:spPr>
        <p:txBody>
          <a:bodyPr>
            <a:normAutofit/>
          </a:bodyPr>
          <a:lstStyle/>
          <a:p>
            <a:r>
              <a:rPr lang="fr-CA" dirty="0"/>
              <a:t>Projet de réaménagement du secteur de la rue Vinet Ouest </a:t>
            </a:r>
          </a:p>
        </p:txBody>
      </p:sp>
    </p:spTree>
    <p:extLst>
      <p:ext uri="{BB962C8B-B14F-4D97-AF65-F5344CB8AC3E}">
        <p14:creationId xmlns:p14="http://schemas.microsoft.com/office/powerpoint/2010/main" val="2130415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C906D06-7BB9-7D0F-EC54-6AA7F89C563A}"/>
              </a:ext>
            </a:extLst>
          </p:cNvPr>
          <p:cNvSpPr>
            <a:spLocks noGrp="1"/>
          </p:cNvSpPr>
          <p:nvPr>
            <p:ph type="body" idx="1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Mot de bienvenue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21984B9-D4A1-2B30-7C86-9BD27CCCC1E2}"/>
              </a:ext>
            </a:extLst>
          </p:cNvPr>
          <p:cNvSpPr>
            <a:spLocks noGrp="1"/>
          </p:cNvSpPr>
          <p:nvPr>
            <p:ph type="body" idx="14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EE7A8B1-9C8B-4866-2672-8CCBE0EDEC68}"/>
              </a:ext>
            </a:extLst>
          </p:cNvPr>
          <p:cNvSpPr>
            <a:spLocks noGrp="1"/>
          </p:cNvSpPr>
          <p:nvPr>
            <p:ph type="body" idx="15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dirty="0"/>
              <a:t>Mise en contexte du projet et des enjeux dans le secteur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22E5E14-8C0B-6AC7-9560-724C922DBF1A}"/>
              </a:ext>
            </a:extLst>
          </p:cNvPr>
          <p:cNvSpPr>
            <a:spLocks noGrp="1"/>
          </p:cNvSpPr>
          <p:nvPr>
            <p:ph type="body" idx="16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dirty="0"/>
              <a:t>2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329151A-4E0E-2C17-6C4B-47E0104DC60B}"/>
              </a:ext>
            </a:extLst>
          </p:cNvPr>
          <p:cNvSpPr>
            <a:spLocks noGrp="1"/>
          </p:cNvSpPr>
          <p:nvPr>
            <p:ph type="body" idx="17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CA" dirty="0"/>
              <a:t>Présentation des orientations du projet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2CB90FA-89A7-16F9-36A3-A6C1CF0CA32C}"/>
              </a:ext>
            </a:extLst>
          </p:cNvPr>
          <p:cNvSpPr>
            <a:spLocks noGrp="1"/>
          </p:cNvSpPr>
          <p:nvPr>
            <p:ph type="body" idx="18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fr-CA" dirty="0"/>
              <a:t>3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2ECC3E6-DF0B-5208-B65A-1B333B82DC36}"/>
              </a:ext>
            </a:extLst>
          </p:cNvPr>
          <p:cNvSpPr>
            <a:spLocks noGrp="1"/>
          </p:cNvSpPr>
          <p:nvPr>
            <p:ph type="body" idx="19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fr-CA" dirty="0"/>
              <a:t>Période d’échanges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69D0FB9-0905-22CE-6D8D-B44CE03741E2}"/>
              </a:ext>
            </a:extLst>
          </p:cNvPr>
          <p:cNvSpPr>
            <a:spLocks noGrp="1"/>
          </p:cNvSpPr>
          <p:nvPr>
            <p:ph type="body" idx="20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fr-CA" dirty="0"/>
              <a:t>4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0FD3870-4E3D-9346-3CAE-FC58CDC86074}"/>
              </a:ext>
            </a:extLst>
          </p:cNvPr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838200" y="365125"/>
            <a:ext cx="10515600" cy="933529"/>
          </a:xfrm>
        </p:spPr>
        <p:txBody>
          <a:bodyPr/>
          <a:lstStyle/>
          <a:p>
            <a:r>
              <a:rPr lang="fr-CA" dirty="0"/>
              <a:t>Ordre du jour</a:t>
            </a:r>
          </a:p>
        </p:txBody>
      </p:sp>
      <p:sp>
        <p:nvSpPr>
          <p:cNvPr id="3" name="Espace réservé du texte 9">
            <a:extLst>
              <a:ext uri="{FF2B5EF4-FFF2-40B4-BE49-F238E27FC236}">
                <a16:creationId xmlns:a16="http://schemas.microsoft.com/office/drawing/2014/main" id="{33351E55-FFEE-F940-10C7-051A35D7FCAC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813560" y="4878287"/>
            <a:ext cx="6789420" cy="393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146050" lvl="0" indent="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Tx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arela Round"/>
                <a:cs typeface="Varela Round"/>
                <a:sym typeface="Varela Round"/>
              </a:defRPr>
            </a:lvl1pPr>
            <a:lvl2pPr marL="914400" lvl="1" indent="-311150" algn="l" defTabSz="9144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○"/>
              <a:defRPr sz="1300" kern="1200">
                <a:solidFill>
                  <a:schemeClr val="tx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11150" algn="l" defTabSz="9144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■"/>
              <a:defRPr sz="1300" kern="1200">
                <a:solidFill>
                  <a:schemeClr val="tx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11150" algn="l" defTabSz="9144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●"/>
              <a:defRPr sz="1300" kern="1200">
                <a:solidFill>
                  <a:schemeClr val="tx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11150" algn="l" defTabSz="9144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○"/>
              <a:defRPr sz="1300" kern="1200">
                <a:solidFill>
                  <a:schemeClr val="tx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11150" algn="l" defTabSz="9144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■"/>
              <a:defRPr sz="1300" kern="1200">
                <a:solidFill>
                  <a:schemeClr val="tx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11150" algn="l" defTabSz="9144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●"/>
              <a:defRPr sz="1300" kern="1200">
                <a:solidFill>
                  <a:schemeClr val="tx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11150" algn="l" defTabSz="9144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○"/>
              <a:defRPr sz="1300" kern="1200">
                <a:solidFill>
                  <a:schemeClr val="tx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11150" algn="l" defTabSz="9144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Font typeface="Varela Round"/>
              <a:buChar char="■"/>
              <a:defRPr sz="1300" kern="1200">
                <a:solidFill>
                  <a:schemeClr val="tx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fr-CA" dirty="0"/>
              <a:t>Les prochaines étapes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A7406AC5-747B-1BE5-A6E9-7B791194DF22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016666" y="4820779"/>
            <a:ext cx="588705" cy="508616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146050" lvl="0" indent="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Tx/>
              <a:buNone/>
              <a:defRPr sz="2800" b="1" kern="1200">
                <a:solidFill>
                  <a:schemeClr val="accent2"/>
                </a:solidFill>
                <a:latin typeface="+mj-lt"/>
                <a:ea typeface="Varela Round"/>
                <a:cs typeface="Varela Round"/>
                <a:sym typeface="Varela Round"/>
              </a:defRPr>
            </a:lvl1pPr>
            <a:lvl2pPr marL="914400" lvl="1" indent="-311150" algn="l" defTabSz="9144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○"/>
              <a:defRPr sz="1300" kern="1200">
                <a:solidFill>
                  <a:schemeClr val="tx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11150" algn="l" defTabSz="9144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■"/>
              <a:defRPr sz="1300" kern="1200">
                <a:solidFill>
                  <a:schemeClr val="tx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11150" algn="l" defTabSz="9144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●"/>
              <a:defRPr sz="1300" kern="1200">
                <a:solidFill>
                  <a:schemeClr val="tx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11150" algn="l" defTabSz="9144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○"/>
              <a:defRPr sz="1300" kern="1200">
                <a:solidFill>
                  <a:schemeClr val="tx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11150" algn="l" defTabSz="9144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■"/>
              <a:defRPr sz="1300" kern="1200">
                <a:solidFill>
                  <a:schemeClr val="tx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11150" algn="l" defTabSz="9144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●"/>
              <a:defRPr sz="1300" kern="1200">
                <a:solidFill>
                  <a:schemeClr val="tx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11150" algn="l" defTabSz="9144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○"/>
              <a:defRPr sz="1300" kern="1200">
                <a:solidFill>
                  <a:schemeClr val="tx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11150" algn="l" defTabSz="9144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Font typeface="Varela Round"/>
              <a:buChar char="■"/>
              <a:defRPr sz="1300" kern="1200">
                <a:solidFill>
                  <a:schemeClr val="tx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 lang="fr-CA" dirty="0"/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BEEBB5BB-06FF-D989-55B7-64055D4F502F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1006034" y="4810146"/>
            <a:ext cx="588705" cy="508616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146050" lvl="0" indent="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Tx/>
              <a:buNone/>
              <a:defRPr sz="2800" b="1" kern="1200">
                <a:solidFill>
                  <a:schemeClr val="accent2"/>
                </a:solidFill>
                <a:latin typeface="+mj-lt"/>
                <a:ea typeface="Varela Round"/>
                <a:cs typeface="Varela Round"/>
                <a:sym typeface="Varela Round"/>
              </a:defRPr>
            </a:lvl1pPr>
            <a:lvl2pPr marL="914400" lvl="1" indent="-311150" algn="l" defTabSz="9144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○"/>
              <a:defRPr sz="1300" kern="1200">
                <a:solidFill>
                  <a:schemeClr val="tx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11150" algn="l" defTabSz="9144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■"/>
              <a:defRPr sz="1300" kern="1200">
                <a:solidFill>
                  <a:schemeClr val="tx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11150" algn="l" defTabSz="9144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●"/>
              <a:defRPr sz="1300" kern="1200">
                <a:solidFill>
                  <a:schemeClr val="tx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11150" algn="l" defTabSz="9144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○"/>
              <a:defRPr sz="1300" kern="1200">
                <a:solidFill>
                  <a:schemeClr val="tx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11150" algn="l" defTabSz="9144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■"/>
              <a:defRPr sz="1300" kern="1200">
                <a:solidFill>
                  <a:schemeClr val="tx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11150" algn="l" defTabSz="9144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●"/>
              <a:defRPr sz="1300" kern="1200">
                <a:solidFill>
                  <a:schemeClr val="tx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11150" algn="l" defTabSz="9144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○"/>
              <a:defRPr sz="1300" kern="1200">
                <a:solidFill>
                  <a:schemeClr val="tx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11150" algn="l" defTabSz="9144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Font typeface="Varela Round"/>
              <a:buChar char="■"/>
              <a:defRPr sz="1300" kern="1200">
                <a:solidFill>
                  <a:schemeClr val="tx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 lang="fr-CA" dirty="0"/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id="{E69A8724-4DED-98A0-EBFC-884104D469ED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1016666" y="4818917"/>
            <a:ext cx="588705" cy="508616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146050" lvl="0" indent="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Tx/>
              <a:buNone/>
              <a:defRPr sz="2800" b="1" kern="1200">
                <a:solidFill>
                  <a:schemeClr val="accent2"/>
                </a:solidFill>
                <a:latin typeface="+mj-lt"/>
                <a:ea typeface="Varela Round"/>
                <a:cs typeface="Varela Round"/>
                <a:sym typeface="Varela Round"/>
              </a:defRPr>
            </a:lvl1pPr>
            <a:lvl2pPr marL="914400" lvl="1" indent="-311150" algn="l" defTabSz="9144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○"/>
              <a:defRPr sz="1300" kern="1200">
                <a:solidFill>
                  <a:schemeClr val="tx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11150" algn="l" defTabSz="9144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■"/>
              <a:defRPr sz="1300" kern="1200">
                <a:solidFill>
                  <a:schemeClr val="tx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11150" algn="l" defTabSz="9144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●"/>
              <a:defRPr sz="1300" kern="1200">
                <a:solidFill>
                  <a:schemeClr val="tx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11150" algn="l" defTabSz="9144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○"/>
              <a:defRPr sz="1300" kern="1200">
                <a:solidFill>
                  <a:schemeClr val="tx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11150" algn="l" defTabSz="9144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■"/>
              <a:defRPr sz="1300" kern="1200">
                <a:solidFill>
                  <a:schemeClr val="tx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11150" algn="l" defTabSz="9144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●"/>
              <a:defRPr sz="1300" kern="1200">
                <a:solidFill>
                  <a:schemeClr val="tx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11150" algn="l" defTabSz="9144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○"/>
              <a:defRPr sz="1300" kern="1200">
                <a:solidFill>
                  <a:schemeClr val="tx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11150" algn="l" defTabSz="9144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Font typeface="Varela Round"/>
              <a:buChar char="■"/>
              <a:defRPr sz="1300" kern="1200">
                <a:solidFill>
                  <a:schemeClr val="tx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fr-CA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53087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6EF6C-93D3-85BA-2D85-132E3494B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13BB420-4350-8501-418D-1CFD371A38A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933529"/>
          </a:xfrm>
        </p:spPr>
        <p:txBody>
          <a:bodyPr/>
          <a:lstStyle/>
          <a:p>
            <a:r>
              <a:rPr lang="fr-CA" dirty="0"/>
              <a:t>Mise en contexte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70C4E0-FCB7-872A-EABC-1DE1B7B75112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194612" y="1721312"/>
            <a:ext cx="4027570" cy="22806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CA" sz="2400" dirty="0"/>
              <a:t>L’augmentation de la fréquentation aux abords de l’île Saint-Bernard génère des enjeux de stationnement, de quiétude et de sécurité dans le quartier limitrophe.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151C9F3-7F57-68CC-BC01-D64E9CD3986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1298575"/>
            <a:ext cx="6800498" cy="555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00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ACAF1-5270-983C-EBB0-DBD4398FE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8CB42EB-96C0-694C-471C-CCEC1EA3525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933529"/>
          </a:xfrm>
        </p:spPr>
        <p:txBody>
          <a:bodyPr/>
          <a:lstStyle/>
          <a:p>
            <a:r>
              <a:rPr lang="fr-CA" dirty="0"/>
              <a:t>Terrain visé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DD4CD6DF-4364-F2F7-0091-C63304EFD5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-1" y="1298654"/>
            <a:ext cx="7948805" cy="5559346"/>
          </a:xfr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BFE3133B-5921-4589-241E-0CE248B5B60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334645" y="1714396"/>
            <a:ext cx="3113168" cy="37363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CA" sz="2400" dirty="0"/>
              <a:t>Secteur du chemin Vinet Ouest est visé par l’aménagement d’un nouvel espace de stationnement.</a:t>
            </a:r>
          </a:p>
        </p:txBody>
      </p:sp>
    </p:spTree>
    <p:extLst>
      <p:ext uri="{BB962C8B-B14F-4D97-AF65-F5344CB8AC3E}">
        <p14:creationId xmlns:p14="http://schemas.microsoft.com/office/powerpoint/2010/main" val="4141009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1F257-E8C5-50DA-B94F-83D26B83F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BB8B30E-4697-F762-4FD2-667832E3706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933529"/>
          </a:xfrm>
        </p:spPr>
        <p:txBody>
          <a:bodyPr>
            <a:noAutofit/>
          </a:bodyPr>
          <a:lstStyle/>
          <a:p>
            <a:r>
              <a:rPr lang="fr-CA" sz="4000" dirty="0"/>
              <a:t>Solutions mises en place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41C6CEE-7402-BF15-898E-F1BB49D79FD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2478768"/>
            <a:ext cx="10146475" cy="3859728"/>
          </a:xfrm>
        </p:spPr>
        <p:txBody>
          <a:bodyPr>
            <a:normAutofit/>
          </a:bodyPr>
          <a:lstStyle/>
          <a:p>
            <a:r>
              <a:rPr lang="fr-CA" sz="2400" b="1" dirty="0"/>
              <a:t>Un service de navette exo </a:t>
            </a:r>
            <a:r>
              <a:rPr lang="fr-CA" sz="2400" dirty="0"/>
              <a:t>a été offert en période estivale (2021 à 2024), reliant un stationnement satellite aux principaux services et attractions du secteur afin de faciliter les déplacements;</a:t>
            </a:r>
          </a:p>
          <a:p>
            <a:r>
              <a:rPr lang="fr-CA" sz="2400" dirty="0"/>
              <a:t>Présence de </a:t>
            </a:r>
            <a:r>
              <a:rPr lang="fr-CA" sz="2400" b="1" dirty="0"/>
              <a:t>signaleurs</a:t>
            </a:r>
            <a:r>
              <a:rPr lang="fr-CA" sz="2400" dirty="0"/>
              <a:t>, bonification de la </a:t>
            </a:r>
            <a:r>
              <a:rPr lang="fr-CA" sz="2400" b="1" dirty="0"/>
              <a:t>signalisation et des communications</a:t>
            </a:r>
            <a:r>
              <a:rPr lang="fr-CA" sz="2400" dirty="0"/>
              <a:t> pour mieux gérer le flux de voitures dans le secteur;</a:t>
            </a:r>
          </a:p>
          <a:p>
            <a:r>
              <a:rPr lang="fr-CA" sz="2400" dirty="0"/>
              <a:t>En 2024, aménagement de cases de </a:t>
            </a:r>
            <a:r>
              <a:rPr lang="fr-CA" sz="2400" b="1" dirty="0"/>
              <a:t>stationnement</a:t>
            </a:r>
            <a:r>
              <a:rPr lang="fr-CA" sz="2400" dirty="0"/>
              <a:t> perméables additionnelles sur l’île Saint-Bernard (35 cases);</a:t>
            </a:r>
          </a:p>
          <a:p>
            <a:endParaRPr lang="fr-CA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5377556-8C25-446E-48BE-855FC0BB8036}"/>
              </a:ext>
            </a:extLst>
          </p:cNvPr>
          <p:cNvSpPr txBox="1"/>
          <p:nvPr/>
        </p:nvSpPr>
        <p:spPr>
          <a:xfrm>
            <a:off x="838200" y="1223159"/>
            <a:ext cx="103008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  <a:p>
            <a:r>
              <a:rPr lang="fr-CA" sz="2600" b="1" dirty="0"/>
              <a:t>Au fil des années, plusieurs solutions ont été mises en œuvre afin d'améliorer la mobilité et la sécurité dans le secteur :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51534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C6DA4-05C9-AFA2-5F66-22C32DE96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3EF25D0-7D0C-CCB3-BD5C-B0307E4FCD2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9344" y="290698"/>
            <a:ext cx="10515600" cy="933529"/>
          </a:xfrm>
        </p:spPr>
        <p:txBody>
          <a:bodyPr>
            <a:noAutofit/>
          </a:bodyPr>
          <a:lstStyle/>
          <a:p>
            <a:r>
              <a:rPr lang="fr-CA" sz="3500" dirty="0"/>
              <a:t>Solutions mises en place (suite)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B0A0E55-4988-6F7B-034D-97F125B87A2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825625"/>
            <a:ext cx="10051473" cy="3684526"/>
          </a:xfrm>
        </p:spPr>
        <p:txBody>
          <a:bodyPr>
            <a:normAutofit/>
          </a:bodyPr>
          <a:lstStyle/>
          <a:p>
            <a:r>
              <a:rPr lang="fr-CA" sz="2400" dirty="0"/>
              <a:t>Signature d’une entente avec le ministère pour l’utilisation d’un </a:t>
            </a:r>
            <a:r>
              <a:rPr lang="fr-CA" sz="2400" b="1" dirty="0"/>
              <a:t>stationnement</a:t>
            </a:r>
            <a:r>
              <a:rPr lang="fr-CA" sz="2400" dirty="0"/>
              <a:t> près de l’entrée ouest du parc de la Commune (50+ cases);</a:t>
            </a:r>
          </a:p>
          <a:p>
            <a:r>
              <a:rPr lang="fr-CA" sz="2400" b="1" dirty="0"/>
              <a:t>Interdiction</a:t>
            </a:r>
            <a:r>
              <a:rPr lang="fr-CA" sz="2400" dirty="0"/>
              <a:t> de se stationner sur certaines rues spécifiques du secteur;</a:t>
            </a:r>
          </a:p>
          <a:p>
            <a:r>
              <a:rPr lang="fr-CA" sz="2400" dirty="0"/>
              <a:t>En 2024, entrée </a:t>
            </a:r>
            <a:r>
              <a:rPr lang="fr-CA" sz="2400"/>
              <a:t>en vigueur d’un </a:t>
            </a:r>
            <a:r>
              <a:rPr lang="fr-CA" sz="2400" dirty="0"/>
              <a:t>règlement </a:t>
            </a:r>
            <a:r>
              <a:rPr lang="fr-CA" sz="2400" b="1" dirty="0"/>
              <a:t>interdisant l’utilisation de compresseurs à air </a:t>
            </a:r>
            <a:r>
              <a:rPr lang="fr-CA" sz="2400" dirty="0"/>
              <a:t>pour le gonflage d’embarcations nautiques, accompagnée de l’installation d’un compresseur en libre-service au Centre </a:t>
            </a:r>
            <a:r>
              <a:rPr lang="fr-CA" sz="2400"/>
              <a:t>nautique.</a:t>
            </a:r>
          </a:p>
        </p:txBody>
      </p:sp>
    </p:spTree>
    <p:extLst>
      <p:ext uri="{BB962C8B-B14F-4D97-AF65-F5344CB8AC3E}">
        <p14:creationId xmlns:p14="http://schemas.microsoft.com/office/powerpoint/2010/main" val="1407654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712FF-34F3-F0EC-0B5C-DB8EBB7FB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16CFF5D-BB5C-4707-66C6-B521EE953CE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933529"/>
          </a:xfrm>
        </p:spPr>
        <p:txBody>
          <a:bodyPr>
            <a:noAutofit/>
          </a:bodyPr>
          <a:lstStyle/>
          <a:p>
            <a:r>
              <a:rPr lang="fr-CA" dirty="0"/>
              <a:t>Orientations du conseil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F767F4-B54A-9E82-EA18-A62888CD0CF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594883"/>
            <a:ext cx="10515600" cy="458207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r-CA" sz="3400" b="1" dirty="0"/>
              <a:t>Aménagement d’un stationnement non asphalté d’environ quarante places sur le chemin Vinet Ouest, comprenant l’installation d’un écran végétal et/ou d’une clôture.</a:t>
            </a:r>
          </a:p>
          <a:p>
            <a:pPr marL="0" indent="0">
              <a:buNone/>
            </a:pPr>
            <a:endParaRPr lang="fr-CA" sz="800" b="1" dirty="0"/>
          </a:p>
          <a:p>
            <a:pPr marL="0" indent="0">
              <a:buNone/>
            </a:pPr>
            <a:r>
              <a:rPr lang="fr-CA" b="1" dirty="0"/>
              <a:t>Objectifs :</a:t>
            </a:r>
          </a:p>
          <a:p>
            <a:pPr>
              <a:lnSpc>
                <a:spcPct val="110000"/>
              </a:lnSpc>
            </a:pPr>
            <a:r>
              <a:rPr lang="fr-CA" dirty="0"/>
              <a:t>Assurer un meilleur équilibre entre l’offre et la demande de stationnement dans ce secteur névralgique;</a:t>
            </a:r>
          </a:p>
          <a:p>
            <a:r>
              <a:rPr lang="fr-CA" dirty="0"/>
              <a:t>Diminuer les désagréments liés aux automobilistes en quête d’un stationnement;</a:t>
            </a:r>
          </a:p>
          <a:p>
            <a:r>
              <a:rPr lang="fr-CA" dirty="0"/>
              <a:t>Accroître la quiétude et la sécurité pour les résidents du secteur;</a:t>
            </a:r>
          </a:p>
          <a:p>
            <a:r>
              <a:rPr lang="fr-CA" dirty="0"/>
              <a:t>Contribuer au rayonnement de la ville en facilitant l’accès à ses attraits.</a:t>
            </a:r>
          </a:p>
          <a:p>
            <a:pPr marL="0" indent="0">
              <a:buNone/>
            </a:pPr>
            <a:r>
              <a:rPr lang="fr-CA" b="1" dirty="0"/>
              <a:t>Avantages :</a:t>
            </a:r>
          </a:p>
          <a:p>
            <a:pPr>
              <a:lnSpc>
                <a:spcPct val="110000"/>
              </a:lnSpc>
            </a:pPr>
            <a:r>
              <a:rPr lang="fr-CA" dirty="0"/>
              <a:t>Diminution des embouteillages durant la haute saison dans le secteur de l’île Saint-Bernard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57504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62E00-BF85-014C-A67C-24A2459B1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4418359-4160-73C8-104A-EEA96237B14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933529"/>
          </a:xfrm>
        </p:spPr>
        <p:txBody>
          <a:bodyPr>
            <a:noAutofit/>
          </a:bodyPr>
          <a:lstStyle/>
          <a:p>
            <a:r>
              <a:rPr lang="fr-CA" dirty="0"/>
              <a:t>Les prochaines étapes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B50674-9ED1-8394-D53F-A4B380DCCF74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825625"/>
            <a:ext cx="106553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CA" b="1" dirty="0"/>
              <a:t>2025</a:t>
            </a:r>
          </a:p>
          <a:p>
            <a:r>
              <a:rPr lang="fr-CA" dirty="0"/>
              <a:t>Analyse des idées et des commentaires recueillis;</a:t>
            </a:r>
          </a:p>
          <a:p>
            <a:r>
              <a:rPr lang="fr-CA" dirty="0"/>
              <a:t>Conception des plans et devis du projet;</a:t>
            </a:r>
          </a:p>
          <a:p>
            <a:r>
              <a:rPr lang="fr-CA" dirty="0"/>
              <a:t>Utilisation du stationnement dans sa configuration actuelle dès février 2025;</a:t>
            </a:r>
          </a:p>
          <a:p>
            <a:r>
              <a:rPr lang="fr-CA" dirty="0"/>
              <a:t>Aménagement temporaire en prévision de la période estivale.</a:t>
            </a:r>
          </a:p>
          <a:p>
            <a:pPr marL="0" indent="0">
              <a:buNone/>
            </a:pPr>
            <a:endParaRPr lang="fr-CA" b="1" dirty="0"/>
          </a:p>
          <a:p>
            <a:pPr marL="0" indent="0">
              <a:buNone/>
            </a:pPr>
            <a:r>
              <a:rPr lang="fr-CA" b="1" dirty="0"/>
              <a:t>2026</a:t>
            </a:r>
            <a:endParaRPr lang="fr-CA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fr-CA" dirty="0"/>
              <a:t>Soirée d’information pour présenter le projet final;</a:t>
            </a:r>
          </a:p>
          <a:p>
            <a:r>
              <a:rPr lang="fr-CA" dirty="0"/>
              <a:t>Lancement des travaux d’aménagement du stationnement.</a:t>
            </a:r>
          </a:p>
        </p:txBody>
      </p:sp>
    </p:spTree>
    <p:extLst>
      <p:ext uri="{BB962C8B-B14F-4D97-AF65-F5344CB8AC3E}">
        <p14:creationId xmlns:p14="http://schemas.microsoft.com/office/powerpoint/2010/main" val="2239743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60034B-F89C-CA0D-E835-F8BD0BB1574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4800" dirty="0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38950822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heme/theme1.xml><?xml version="1.0" encoding="utf-8"?>
<a:theme xmlns:a="http://schemas.openxmlformats.org/drawingml/2006/main" name="Ville">
  <a:themeElements>
    <a:clrScheme name="Ville">
      <a:dk1>
        <a:srgbClr val="292929"/>
      </a:dk1>
      <a:lt1>
        <a:sysClr val="window" lastClr="FFFFFF"/>
      </a:lt1>
      <a:dk2>
        <a:srgbClr val="032D2F"/>
      </a:dk2>
      <a:lt2>
        <a:srgbClr val="ECFDFE"/>
      </a:lt2>
      <a:accent1>
        <a:srgbClr val="5E5E5E"/>
      </a:accent1>
      <a:accent2>
        <a:srgbClr val="028398"/>
      </a:accent2>
      <a:accent3>
        <a:srgbClr val="087F86"/>
      </a:accent3>
      <a:accent4>
        <a:srgbClr val="FF6358"/>
      </a:accent4>
      <a:accent5>
        <a:srgbClr val="7FF0F7"/>
      </a:accent5>
      <a:accent6>
        <a:srgbClr val="FEEFAD"/>
      </a:accent6>
      <a:hlink>
        <a:srgbClr val="0097B0"/>
      </a:hlink>
      <a:folHlink>
        <a:srgbClr val="0097B0"/>
      </a:folHlink>
    </a:clrScheme>
    <a:fontScheme name="Vill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9096964-51eb-4d8a-b6e7-6fe256a54200" xsi:nil="true"/>
    <lcf76f155ced4ddcb4097134ff3c332f xmlns="c746dec8-23db-4a2a-86d7-39b6ddcf1ec9">
      <Terms xmlns="http://schemas.microsoft.com/office/infopath/2007/PartnerControls"/>
    </lcf76f155ced4ddcb4097134ff3c332f>
    <_Flow_SignoffStatus xmlns="c746dec8-23db-4a2a-86d7-39b6ddcf1ec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CA94F9302A39458F4D032C02EB6635" ma:contentTypeVersion="15" ma:contentTypeDescription="Crée un document." ma:contentTypeScope="" ma:versionID="71c49d734b2be5cb20f4a81091177207">
  <xsd:schema xmlns:xsd="http://www.w3.org/2001/XMLSchema" xmlns:xs="http://www.w3.org/2001/XMLSchema" xmlns:p="http://schemas.microsoft.com/office/2006/metadata/properties" xmlns:ns2="c746dec8-23db-4a2a-86d7-39b6ddcf1ec9" xmlns:ns3="a9096964-51eb-4d8a-b6e7-6fe256a54200" targetNamespace="http://schemas.microsoft.com/office/2006/metadata/properties" ma:root="true" ma:fieldsID="2af8a0acb60af90af1af9bcf14e20559" ns2:_="" ns3:_="">
    <xsd:import namespace="c746dec8-23db-4a2a-86d7-39b6ddcf1ec9"/>
    <xsd:import namespace="a9096964-51eb-4d8a-b6e7-6fe256a54200"/>
    <xsd:element name="properties">
      <xsd:complexType>
        <xsd:sequence>
          <xsd:element name="documentManagement">
            <xsd:complexType>
              <xsd:all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46dec8-23db-4a2a-86d7-39b6ddcf1ec9" elementFormDefault="qualified">
    <xsd:import namespace="http://schemas.microsoft.com/office/2006/documentManagement/types"/>
    <xsd:import namespace="http://schemas.microsoft.com/office/infopath/2007/PartnerControls"/>
    <xsd:element name="_Flow_SignoffStatus" ma:index="8" nillable="true" ma:displayName="État de validation" ma:internalName="_x00c9_tat_x0020_de_x0020_validation">
      <xsd:simpleType>
        <xsd:restriction base="dms:Text"/>
      </xsd:simpleType>
    </xsd:element>
    <xsd:element name="lcf76f155ced4ddcb4097134ff3c332f" ma:index="10" nillable="true" ma:taxonomy="true" ma:internalName="lcf76f155ced4ddcb4097134ff3c332f" ma:taxonomyFieldName="MediaServiceImageTags" ma:displayName="Balises d’images" ma:readOnly="false" ma:fieldId="{5cf76f15-5ced-4ddc-b409-7134ff3c332f}" ma:taxonomyMulti="true" ma:sspId="8a01a515-78d1-4c2d-9742-a128ef6aa1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096964-51eb-4d8a-b6e7-6fe256a54200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d6030f36-3521-48cc-bfef-a5cc831806b6}" ma:internalName="TaxCatchAll" ma:showField="CatchAllData" ma:web="a9096964-51eb-4d8a-b6e7-6fe256a542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6634FB-B8B1-4AFA-8DB8-40CF3AD7C785}">
  <ds:schemaRefs>
    <ds:schemaRef ds:uri="http://schemas.openxmlformats.org/package/2006/metadata/core-properties"/>
    <ds:schemaRef ds:uri="c746dec8-23db-4a2a-86d7-39b6ddcf1ec9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a9096964-51eb-4d8a-b6e7-6fe256a54200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B3A7754-26A8-424F-BF58-0BB755C7E0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46dec8-23db-4a2a-86d7-39b6ddcf1ec9"/>
    <ds:schemaRef ds:uri="a9096964-51eb-4d8a-b6e7-6fe256a542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99EE2D-D2DE-4E58-A1CB-A6C01D29F1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2021</TotalTime>
  <Words>569</Words>
  <Application>Microsoft Office PowerPoint</Application>
  <PresentationFormat>Grand écran</PresentationFormat>
  <Paragraphs>69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Aptos</vt:lpstr>
      <vt:lpstr>Arial</vt:lpstr>
      <vt:lpstr>Arial Black</vt:lpstr>
      <vt:lpstr>Poppins</vt:lpstr>
      <vt:lpstr>Varela Round</vt:lpstr>
      <vt:lpstr>Ville</vt:lpstr>
      <vt:lpstr>Soirée de consultation</vt:lpstr>
      <vt:lpstr>Ordre du jour</vt:lpstr>
      <vt:lpstr>Mise en contexte</vt:lpstr>
      <vt:lpstr>Terrain visé</vt:lpstr>
      <vt:lpstr>Solutions mises en place</vt:lpstr>
      <vt:lpstr>Solutions mises en place (suite)</vt:lpstr>
      <vt:lpstr>Orientations du conseil</vt:lpstr>
      <vt:lpstr>Les prochaines étapes</vt:lpstr>
      <vt:lpstr>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Fortin, Annie</dc:creator>
  <cp:lastModifiedBy>Arsenault, Christine</cp:lastModifiedBy>
  <cp:revision>46</cp:revision>
  <cp:lastPrinted>2025-01-29T19:28:59Z</cp:lastPrinted>
  <dcterms:created xsi:type="dcterms:W3CDTF">2024-12-10T14:35:01Z</dcterms:created>
  <dcterms:modified xsi:type="dcterms:W3CDTF">2025-02-06T19:34:32Z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0x01010009CA94F9302A39458F4D032C02EB6635</vt:lpwstr>
  </property>
</Properties>
</file>